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notesMasterIdLst>
    <p:notesMasterId r:id="rId86"/>
  </p:notesMasterIdLst>
  <p:handoutMasterIdLst>
    <p:handoutMasterId r:id="rId87"/>
  </p:handoutMasterIdLst>
  <p:sldIdLst>
    <p:sldId id="465" r:id="rId2"/>
    <p:sldId id="583" r:id="rId3"/>
    <p:sldId id="663" r:id="rId4"/>
    <p:sldId id="416" r:id="rId5"/>
    <p:sldId id="664" r:id="rId6"/>
    <p:sldId id="600" r:id="rId7"/>
    <p:sldId id="601" r:id="rId8"/>
    <p:sldId id="602" r:id="rId9"/>
    <p:sldId id="608" r:id="rId10"/>
    <p:sldId id="667" r:id="rId11"/>
    <p:sldId id="668" r:id="rId12"/>
    <p:sldId id="669" r:id="rId13"/>
    <p:sldId id="609" r:id="rId14"/>
    <p:sldId id="610" r:id="rId15"/>
    <p:sldId id="614" r:id="rId16"/>
    <p:sldId id="615" r:id="rId17"/>
    <p:sldId id="616" r:id="rId18"/>
    <p:sldId id="617" r:id="rId19"/>
    <p:sldId id="596" r:id="rId20"/>
    <p:sldId id="618" r:id="rId21"/>
    <p:sldId id="619" r:id="rId22"/>
    <p:sldId id="594" r:id="rId23"/>
    <p:sldId id="622" r:id="rId24"/>
    <p:sldId id="623" r:id="rId25"/>
    <p:sldId id="624" r:id="rId26"/>
    <p:sldId id="593" r:id="rId27"/>
    <p:sldId id="592" r:id="rId28"/>
    <p:sldId id="625" r:id="rId29"/>
    <p:sldId id="626" r:id="rId30"/>
    <p:sldId id="590" r:id="rId31"/>
    <p:sldId id="588" r:id="rId32"/>
    <p:sldId id="586" r:id="rId33"/>
    <p:sldId id="659" r:id="rId34"/>
    <p:sldId id="629" r:id="rId35"/>
    <p:sldId id="631" r:id="rId36"/>
    <p:sldId id="632" r:id="rId37"/>
    <p:sldId id="658" r:id="rId38"/>
    <p:sldId id="633" r:id="rId39"/>
    <p:sldId id="660" r:id="rId40"/>
    <p:sldId id="630" r:id="rId41"/>
    <p:sldId id="635" r:id="rId42"/>
    <p:sldId id="637" r:id="rId43"/>
    <p:sldId id="665" r:id="rId44"/>
    <p:sldId id="666" r:id="rId45"/>
    <p:sldId id="639" r:id="rId46"/>
    <p:sldId id="650" r:id="rId47"/>
    <p:sldId id="651" r:id="rId48"/>
    <p:sldId id="636" r:id="rId49"/>
    <p:sldId id="641" r:id="rId50"/>
    <p:sldId id="638" r:id="rId51"/>
    <p:sldId id="652" r:id="rId52"/>
    <p:sldId id="653" r:id="rId53"/>
    <p:sldId id="654" r:id="rId54"/>
    <p:sldId id="656" r:id="rId55"/>
    <p:sldId id="643" r:id="rId56"/>
    <p:sldId id="649" r:id="rId57"/>
    <p:sldId id="661" r:id="rId58"/>
    <p:sldId id="662" r:id="rId59"/>
    <p:sldId id="655" r:id="rId60"/>
    <p:sldId id="640" r:id="rId61"/>
    <p:sldId id="645" r:id="rId62"/>
    <p:sldId id="644" r:id="rId63"/>
    <p:sldId id="657" r:id="rId64"/>
    <p:sldId id="670" r:id="rId65"/>
    <p:sldId id="671" r:id="rId66"/>
    <p:sldId id="672" r:id="rId67"/>
    <p:sldId id="673" r:id="rId68"/>
    <p:sldId id="674" r:id="rId69"/>
    <p:sldId id="675" r:id="rId70"/>
    <p:sldId id="676" r:id="rId71"/>
    <p:sldId id="677" r:id="rId72"/>
    <p:sldId id="678" r:id="rId73"/>
    <p:sldId id="679" r:id="rId74"/>
    <p:sldId id="680" r:id="rId75"/>
    <p:sldId id="681" r:id="rId76"/>
    <p:sldId id="682" r:id="rId77"/>
    <p:sldId id="683" r:id="rId78"/>
    <p:sldId id="684" r:id="rId79"/>
    <p:sldId id="685" r:id="rId80"/>
    <p:sldId id="686" r:id="rId81"/>
    <p:sldId id="687" r:id="rId82"/>
    <p:sldId id="688" r:id="rId83"/>
    <p:sldId id="689" r:id="rId84"/>
    <p:sldId id="647" r:id="rId8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91" autoAdjust="0"/>
    <p:restoredTop sz="94963" autoAdjust="0"/>
  </p:normalViewPr>
  <p:slideViewPr>
    <p:cSldViewPr snapToGrid="0" snapToObjects="1">
      <p:cViewPr varScale="1">
        <p:scale>
          <a:sx n="69" d="100"/>
          <a:sy n="69" d="100"/>
        </p:scale>
        <p:origin x="171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heme" Target="theme/theme1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handoutMaster" Target="handoutMasters/handout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s-ES_tradnl" smtClean="0"/>
              <a:t>13/04/15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0FEF08-6A3F-DA44-9646-594E795806E5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06202509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s-ES_tradnl" smtClean="0"/>
              <a:t>13/04/15</a:t>
            </a:r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7A32A8-CE02-B245-8CDD-290E4533DEA7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05553517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F9B162-E8B6-4122-90E3-4BAC92BEE9B8}" type="slidenum">
              <a:rPr lang="en-US" smtClean="0"/>
              <a:pPr/>
              <a:t>52</a:t>
            </a:fld>
            <a:endParaRPr lang="en-US" dirty="0" smtClean="0"/>
          </a:p>
        </p:txBody>
      </p:sp>
      <p:sp>
        <p:nvSpPr>
          <p:cNvPr id="59395" name="Rectangle 7"/>
          <p:cNvSpPr txBox="1">
            <a:spLocks noGrp="1" noChangeArrowheads="1"/>
          </p:cNvSpPr>
          <p:nvPr/>
        </p:nvSpPr>
        <p:spPr bwMode="auto">
          <a:xfrm>
            <a:off x="3884613" y="86868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9" tIns="45710" rIns="91419" bIns="45710" anchor="b"/>
          <a:lstStyle/>
          <a:p>
            <a:pPr algn="r" defTabSz="862013"/>
            <a:fld id="{6F806E51-7262-44CB-82A8-FF44A91934D6}" type="slidenum">
              <a:rPr lang="en-US" sz="1200">
                <a:cs typeface="Arial" pitchFamily="34" charset="0"/>
              </a:rPr>
              <a:pPr algn="r" defTabSz="862013"/>
              <a:t>52</a:t>
            </a:fld>
            <a:endParaRPr lang="en-US" sz="1200" dirty="0">
              <a:cs typeface="Arial" pitchFamily="34" charset="0"/>
            </a:endParaRPr>
          </a:p>
        </p:txBody>
      </p:sp>
      <p:sp>
        <p:nvSpPr>
          <p:cNvPr id="593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70412" cy="3429000"/>
          </a:xfrm>
          <a:ln/>
        </p:spPr>
      </p:sp>
      <p:sp>
        <p:nvSpPr>
          <p:cNvPr id="593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3213"/>
          </a:xfrm>
          <a:noFill/>
          <a:ln/>
        </p:spPr>
        <p:txBody>
          <a:bodyPr lIns="91419" tIns="45710" rIns="91419" bIns="45710"/>
          <a:lstStyle/>
          <a:p>
            <a:endParaRPr lang="sv-SE" dirty="0" smtClean="0"/>
          </a:p>
        </p:txBody>
      </p:sp>
      <p:sp>
        <p:nvSpPr>
          <p:cNvPr id="2" name="Marcador de fecha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s-ES_tradnl" smtClean="0"/>
              <a:t>13/04/15</a:t>
            </a:r>
            <a:endParaRPr lang="es-E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DF8D24-3394-45B1-BA25-420B9CDE05FE}" type="slidenum">
              <a:rPr lang="en-US" smtClean="0"/>
              <a:pPr/>
              <a:t>53</a:t>
            </a:fld>
            <a:endParaRPr lang="en-US" dirty="0" smtClean="0"/>
          </a:p>
        </p:txBody>
      </p:sp>
      <p:sp>
        <p:nvSpPr>
          <p:cNvPr id="60419" name="Rectangle 7"/>
          <p:cNvSpPr txBox="1">
            <a:spLocks noGrp="1" noChangeArrowheads="1"/>
          </p:cNvSpPr>
          <p:nvPr/>
        </p:nvSpPr>
        <p:spPr bwMode="auto">
          <a:xfrm>
            <a:off x="3884613" y="86868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3" tIns="45705" rIns="91413" bIns="45705" anchor="b"/>
          <a:lstStyle/>
          <a:p>
            <a:pPr algn="r" defTabSz="862013"/>
            <a:fld id="{84853FAE-20E2-4CE8-A97F-6AA47453FAEA}" type="slidenum">
              <a:rPr lang="en-US" sz="1200">
                <a:cs typeface="Arial" pitchFamily="34" charset="0"/>
              </a:rPr>
              <a:pPr algn="r" defTabSz="862013"/>
              <a:t>53</a:t>
            </a:fld>
            <a:endParaRPr lang="en-US" sz="1200" dirty="0">
              <a:cs typeface="Arial" pitchFamily="34" charset="0"/>
            </a:endParaRPr>
          </a:p>
        </p:txBody>
      </p:sp>
      <p:sp>
        <p:nvSpPr>
          <p:cNvPr id="604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70412" cy="3429000"/>
          </a:xfrm>
          <a:ln/>
        </p:spPr>
      </p:sp>
      <p:sp>
        <p:nvSpPr>
          <p:cNvPr id="604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3213"/>
          </a:xfrm>
          <a:noFill/>
          <a:ln/>
        </p:spPr>
        <p:txBody>
          <a:bodyPr lIns="91419" tIns="45710" rIns="91419" bIns="45710"/>
          <a:lstStyle/>
          <a:p>
            <a:endParaRPr lang="sv-SE" dirty="0" smtClean="0"/>
          </a:p>
        </p:txBody>
      </p:sp>
      <p:sp>
        <p:nvSpPr>
          <p:cNvPr id="2" name="Marcador de fecha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s-ES_tradnl" smtClean="0"/>
              <a:t>13/04/15</a:t>
            </a:r>
            <a:endParaRPr lang="es-E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393DAA-0479-4EEA-AAC5-F7827F7194CD}" type="slidenum">
              <a:rPr lang="en-US" smtClean="0">
                <a:latin typeface="Arial" pitchFamily="34" charset="0"/>
                <a:cs typeface="Arial" pitchFamily="34" charset="0"/>
              </a:rPr>
              <a:pPr/>
              <a:t>54</a:t>
            </a:fld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sv-SE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fecha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s-ES_tradnl" smtClean="0"/>
              <a:t>13/04/15</a:t>
            </a:r>
            <a:endParaRPr lang="es-E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0C199C-0216-4F36-8B0D-1318ADED6760}" type="slidenum">
              <a:rPr lang="en-US" smtClean="0">
                <a:latin typeface="Arial" pitchFamily="34" charset="0"/>
                <a:cs typeface="Arial" pitchFamily="34" charset="0"/>
              </a:rPr>
              <a:pPr/>
              <a:t>59</a:t>
            </a:fld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sv-SE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fecha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s-ES_tradnl" smtClean="0"/>
              <a:t>13/04/15</a:t>
            </a:r>
            <a:endParaRPr lang="es-E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A32A8-CE02-B245-8CDD-290E4533DEA7}" type="slidenum">
              <a:rPr lang="es-ES" smtClean="0"/>
              <a:pPr/>
              <a:t>71</a:t>
            </a:fld>
            <a:endParaRPr lang="es-ES" dirty="0"/>
          </a:p>
        </p:txBody>
      </p:sp>
      <p:sp>
        <p:nvSpPr>
          <p:cNvPr id="5" name="Marcador de fecha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s-ES_tradnl" smtClean="0"/>
              <a:t>13/04/15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829227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s-ES_tradnl" smtClean="0"/>
              <a:t>13/04/15</a:t>
            </a:r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D7A32A8-CE02-B245-8CDD-290E4533DEA7}" type="slidenum">
              <a:rPr lang="es-ES" smtClean="0"/>
              <a:pPr/>
              <a:t>83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21088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648200" y="4658301"/>
            <a:ext cx="3429000" cy="304800"/>
          </a:xfrm>
          <a:prstGeom prst="rect">
            <a:avLst/>
          </a:prstGeom>
        </p:spPr>
        <p:txBody>
          <a:bodyPr/>
          <a:lstStyle/>
          <a:p>
            <a:r>
              <a:rPr lang="es-AR" smtClean="0"/>
              <a:t>abril 13, 2015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590" y="6675437"/>
            <a:ext cx="4598610" cy="182563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648200" y="4658301"/>
            <a:ext cx="3429000" cy="304800"/>
          </a:xfrm>
          <a:prstGeom prst="rect">
            <a:avLst/>
          </a:prstGeom>
        </p:spPr>
        <p:txBody>
          <a:bodyPr/>
          <a:lstStyle/>
          <a:p>
            <a:r>
              <a:rPr lang="es-AR" smtClean="0"/>
              <a:t>abril 13, 2015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780" y="6686400"/>
            <a:ext cx="3429000" cy="13531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648200" y="4658301"/>
            <a:ext cx="3429000" cy="304800"/>
          </a:xfrm>
          <a:prstGeom prst="rect">
            <a:avLst/>
          </a:prstGeom>
        </p:spPr>
        <p:txBody>
          <a:bodyPr/>
          <a:lstStyle/>
          <a:p>
            <a:r>
              <a:rPr lang="es-AR" smtClean="0"/>
              <a:t>abril 13, 2015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33875" y="6686395"/>
            <a:ext cx="3429000" cy="148381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s-ES" smtClean="0"/>
              <a:t>Training FRAX (V0)-2015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48200" y="4658301"/>
            <a:ext cx="3429000" cy="304800"/>
          </a:xfrm>
          <a:prstGeom prst="rect">
            <a:avLst/>
          </a:prstGeom>
        </p:spPr>
        <p:txBody>
          <a:bodyPr/>
          <a:lstStyle/>
          <a:p>
            <a:r>
              <a:rPr lang="es-AR" smtClean="0"/>
              <a:t>abril 13, 2015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780" y="6674302"/>
            <a:ext cx="3429000" cy="147410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648200" y="4658301"/>
            <a:ext cx="3429000" cy="304800"/>
          </a:xfrm>
          <a:prstGeom prst="rect">
            <a:avLst/>
          </a:prstGeom>
        </p:spPr>
        <p:txBody>
          <a:bodyPr/>
          <a:lstStyle/>
          <a:p>
            <a:r>
              <a:rPr lang="es-AR" smtClean="0"/>
              <a:t>abril 13, 2015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1780" y="6674300"/>
            <a:ext cx="3429000" cy="147411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648200" y="4658301"/>
            <a:ext cx="3429000" cy="304800"/>
          </a:xfrm>
          <a:prstGeom prst="rect">
            <a:avLst/>
          </a:prstGeom>
        </p:spPr>
        <p:txBody>
          <a:bodyPr/>
          <a:lstStyle/>
          <a:p>
            <a:r>
              <a:rPr lang="es-AR" smtClean="0"/>
              <a:t>abril 13, 2015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674304"/>
            <a:ext cx="3429000" cy="147411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648200" y="4658301"/>
            <a:ext cx="3429000" cy="304800"/>
          </a:xfrm>
          <a:prstGeom prst="rect">
            <a:avLst/>
          </a:prstGeom>
        </p:spPr>
        <p:txBody>
          <a:bodyPr/>
          <a:lstStyle/>
          <a:p>
            <a:r>
              <a:rPr lang="es-AR" smtClean="0"/>
              <a:t>abril 13, 2015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6664477"/>
            <a:ext cx="3429000" cy="147411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48200" y="4658301"/>
            <a:ext cx="3429000" cy="304800"/>
          </a:xfrm>
          <a:prstGeom prst="rect">
            <a:avLst/>
          </a:prstGeom>
        </p:spPr>
        <p:txBody>
          <a:bodyPr/>
          <a:lstStyle/>
          <a:p>
            <a:r>
              <a:rPr lang="es-AR" smtClean="0"/>
              <a:t>abril 13, 2015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780" y="6638016"/>
            <a:ext cx="3429000" cy="233046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dirty="0" smtClean="0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48200" y="4658301"/>
            <a:ext cx="3429000" cy="304800"/>
          </a:xfrm>
          <a:prstGeom prst="rect">
            <a:avLst/>
          </a:prstGeom>
        </p:spPr>
        <p:txBody>
          <a:bodyPr/>
          <a:lstStyle/>
          <a:p>
            <a:r>
              <a:rPr lang="es-AR" smtClean="0"/>
              <a:t>abril 13, 2015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685" y="6638016"/>
            <a:ext cx="3429000" cy="233046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648200" y="4658301"/>
            <a:ext cx="3429000" cy="304800"/>
          </a:xfrm>
          <a:prstGeom prst="rect">
            <a:avLst/>
          </a:prstGeom>
        </p:spPr>
        <p:txBody>
          <a:bodyPr/>
          <a:lstStyle/>
          <a:p>
            <a:r>
              <a:rPr lang="es-AR" smtClean="0"/>
              <a:t>abril 13, 2015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095" y="6621493"/>
            <a:ext cx="3429000" cy="233046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648200" y="4658301"/>
            <a:ext cx="3429000" cy="304800"/>
          </a:xfrm>
          <a:prstGeom prst="rect">
            <a:avLst/>
          </a:prstGeom>
        </p:spPr>
        <p:txBody>
          <a:bodyPr/>
          <a:lstStyle/>
          <a:p>
            <a:r>
              <a:rPr lang="es-AR" smtClean="0"/>
              <a:t>abril 13, 2015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651082"/>
            <a:ext cx="3429000" cy="13531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19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  <p:sldLayoutId id="2147483924" r:id="rId12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1.emf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w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4.em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image" Target="../media/image60.e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9" name="Picture 9" descr="Megger_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14502" y="427612"/>
            <a:ext cx="4308099" cy="894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87897" y="1615709"/>
            <a:ext cx="3749612" cy="3312996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49590" y="1412417"/>
            <a:ext cx="901821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300" b="1" dirty="0" smtClean="0"/>
              <a:t>Entrenamiento FRAX 101</a:t>
            </a:r>
            <a:endParaRPr lang="es-ES_tradnl" sz="3300" b="1" dirty="0"/>
          </a:p>
        </p:txBody>
      </p:sp>
      <p:sp>
        <p:nvSpPr>
          <p:cNvPr id="10" name="CuadroTexto 9"/>
          <p:cNvSpPr txBox="1"/>
          <p:nvPr/>
        </p:nvSpPr>
        <p:spPr>
          <a:xfrm>
            <a:off x="49590" y="4514050"/>
            <a:ext cx="901821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300" b="1" dirty="0" smtClean="0"/>
              <a:t>Análisis de Respuesta en Frecuencia</a:t>
            </a:r>
          </a:p>
          <a:p>
            <a:pPr algn="ctr"/>
            <a:r>
              <a:rPr lang="es-ES_tradnl" sz="3300" b="1" dirty="0" smtClean="0"/>
              <a:t>(SFRA)</a:t>
            </a:r>
            <a:endParaRPr lang="es-ES_tradnl" sz="3300" b="1" dirty="0"/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26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457199" y="766932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C</a:t>
            </a:r>
            <a:r>
              <a:rPr lang="es-ES_tradnl" sz="2200" b="1" dirty="0" smtClean="0"/>
              <a:t>ontenido:</a:t>
            </a:r>
            <a:endParaRPr lang="es-ES_tradnl" sz="2200" b="1" dirty="0"/>
          </a:p>
        </p:txBody>
      </p:sp>
      <p:sp>
        <p:nvSpPr>
          <p:cNvPr id="7" name="Marcador de contenido 2"/>
          <p:cNvSpPr>
            <a:spLocks noGrp="1"/>
          </p:cNvSpPr>
          <p:nvPr>
            <p:ph idx="1"/>
          </p:nvPr>
        </p:nvSpPr>
        <p:spPr>
          <a:xfrm>
            <a:off x="573533" y="1430180"/>
            <a:ext cx="7711336" cy="3106640"/>
          </a:xfrm>
        </p:spPr>
        <p:txBody>
          <a:bodyPr>
            <a:normAutofit lnSpcReduction="10000"/>
          </a:bodyPr>
          <a:lstStyle/>
          <a:p>
            <a:pPr algn="just">
              <a:buClr>
                <a:srgbClr val="FF0000"/>
              </a:buClr>
              <a:buSzPct val="100000"/>
            </a:pPr>
            <a:r>
              <a:rPr lang="es-ES_tradnl" sz="1800" dirty="0" smtClean="0">
                <a:solidFill>
                  <a:srgbClr val="FF0000"/>
                </a:solidFill>
              </a:rPr>
              <a:t>Primera Parte: </a:t>
            </a:r>
            <a:r>
              <a:rPr lang="es-ES_tradnl" sz="1800" dirty="0" smtClean="0"/>
              <a:t>Teoría y Fundamentos de la Prueba</a:t>
            </a:r>
            <a:endParaRPr lang="es-ES_tradnl" sz="1800" dirty="0"/>
          </a:p>
          <a:p>
            <a:pPr marL="285750" indent="-285750" algn="just">
              <a:buClr>
                <a:srgbClr val="FF0000"/>
              </a:buClr>
              <a:buSzPct val="100000"/>
              <a:buFont typeface="Lucida Grande"/>
              <a:buChar char="➽"/>
            </a:pPr>
            <a:r>
              <a:rPr lang="es-ES_tradnl" sz="1800" dirty="0" smtClean="0"/>
              <a:t>Fundamentos </a:t>
            </a:r>
          </a:p>
          <a:p>
            <a:pPr marL="285750" indent="-285750" algn="just">
              <a:buClr>
                <a:srgbClr val="FF0000"/>
              </a:buClr>
              <a:buSzPct val="100000"/>
              <a:buFont typeface="Lucida Grande"/>
              <a:buChar char="➽"/>
            </a:pPr>
            <a:r>
              <a:rPr lang="es-ES_tradnl" sz="1800" dirty="0"/>
              <a:t>Metodología del ensayo</a:t>
            </a:r>
          </a:p>
          <a:p>
            <a:pPr marL="285750" indent="-285750" algn="just">
              <a:buClr>
                <a:srgbClr val="FF0000"/>
              </a:buClr>
              <a:buSzPct val="100000"/>
              <a:buFont typeface="Lucida Grande"/>
              <a:buChar char="➽"/>
            </a:pPr>
            <a:r>
              <a:rPr lang="es-ES_tradnl" sz="1800" dirty="0"/>
              <a:t>Configuraciones de Medición </a:t>
            </a:r>
            <a:r>
              <a:rPr lang="es-ES_tradnl" sz="1800" dirty="0" smtClean="0"/>
              <a:t>SFRA</a:t>
            </a:r>
          </a:p>
          <a:p>
            <a:pPr marL="285750" indent="-285750" algn="just">
              <a:buClr>
                <a:srgbClr val="FF0000"/>
              </a:buClr>
              <a:buSzPct val="100000"/>
              <a:buFont typeface="Lucida Grande"/>
              <a:buChar char="➽"/>
            </a:pPr>
            <a:r>
              <a:rPr lang="es-ES_tradnl" sz="1800" dirty="0"/>
              <a:t>Tipo de </a:t>
            </a:r>
            <a:r>
              <a:rPr lang="es-ES_tradnl" sz="1800" dirty="0" smtClean="0"/>
              <a:t>Pruebas</a:t>
            </a:r>
          </a:p>
          <a:p>
            <a:pPr marL="285750" indent="-285750" algn="just">
              <a:buClr>
                <a:srgbClr val="FF0000"/>
              </a:buClr>
              <a:buSzPct val="100000"/>
              <a:buFont typeface="Lucida Grande"/>
              <a:buChar char="➽"/>
            </a:pPr>
            <a:r>
              <a:rPr lang="hu-HU" sz="1800" dirty="0"/>
              <a:t>SFRA </a:t>
            </a:r>
            <a:r>
              <a:rPr lang="hu-HU" sz="1800" dirty="0" smtClean="0"/>
              <a:t>Análisis</a:t>
            </a:r>
          </a:p>
          <a:p>
            <a:pPr marL="285750" indent="-285750" algn="just">
              <a:buClr>
                <a:srgbClr val="FF0000"/>
              </a:buClr>
              <a:buSzPct val="100000"/>
              <a:buFont typeface="Lucida Grande"/>
              <a:buChar char="➽"/>
            </a:pPr>
            <a:r>
              <a:rPr lang="hu-HU" sz="1800" dirty="0" smtClean="0"/>
              <a:t>Ejemplos</a:t>
            </a:r>
          </a:p>
          <a:p>
            <a:pPr marL="285750" indent="-285750" algn="just">
              <a:buClr>
                <a:srgbClr val="FF0000"/>
              </a:buClr>
              <a:buSzPct val="100000"/>
              <a:buFont typeface="Lucida Grande"/>
              <a:buChar char="➽"/>
            </a:pPr>
            <a:r>
              <a:rPr lang="es-ES_tradnl" sz="1800" dirty="0" smtClean="0"/>
              <a:t>Referencias</a:t>
            </a:r>
          </a:p>
          <a:p>
            <a:pPr marL="285750" indent="-285750" algn="just">
              <a:buClr>
                <a:srgbClr val="FF0000"/>
              </a:buClr>
              <a:buSzPct val="100000"/>
              <a:buFont typeface="Lucida Grande"/>
              <a:buChar char="➽"/>
            </a:pPr>
            <a:endParaRPr lang="es-ES_tradnl" sz="1800" dirty="0"/>
          </a:p>
          <a:p>
            <a:pPr marL="285750" indent="-285750" algn="just">
              <a:buClr>
                <a:srgbClr val="FF0000"/>
              </a:buClr>
              <a:buSzPct val="100000"/>
              <a:buFont typeface="Lucida Grande"/>
              <a:buChar char="➽"/>
            </a:pPr>
            <a:endParaRPr lang="es-ES_tradnl" sz="1800" dirty="0" smtClean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997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457199" y="766932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C</a:t>
            </a:r>
            <a:r>
              <a:rPr lang="es-ES_tradnl" sz="2200" b="1" dirty="0" smtClean="0"/>
              <a:t>ontenido:</a:t>
            </a:r>
            <a:endParaRPr lang="es-ES_tradnl" sz="2200" b="1" dirty="0"/>
          </a:p>
        </p:txBody>
      </p:sp>
      <p:sp>
        <p:nvSpPr>
          <p:cNvPr id="7" name="Marcador de contenido 2"/>
          <p:cNvSpPr>
            <a:spLocks noGrp="1"/>
          </p:cNvSpPr>
          <p:nvPr>
            <p:ph idx="1"/>
          </p:nvPr>
        </p:nvSpPr>
        <p:spPr>
          <a:xfrm>
            <a:off x="573533" y="1430179"/>
            <a:ext cx="7711336" cy="4962154"/>
          </a:xfrm>
        </p:spPr>
        <p:txBody>
          <a:bodyPr>
            <a:normAutofit/>
          </a:bodyPr>
          <a:lstStyle/>
          <a:p>
            <a:pPr algn="just">
              <a:buClr>
                <a:srgbClr val="FF0000"/>
              </a:buClr>
              <a:buSzPct val="100000"/>
            </a:pPr>
            <a:r>
              <a:rPr lang="es-ES_tradnl" sz="1800" dirty="0" smtClean="0">
                <a:solidFill>
                  <a:srgbClr val="FF0000"/>
                </a:solidFill>
              </a:rPr>
              <a:t>Segunda Parte: </a:t>
            </a:r>
            <a:r>
              <a:rPr lang="es-ES_tradnl" sz="1800" dirty="0" smtClean="0"/>
              <a:t>Hardware </a:t>
            </a:r>
            <a:r>
              <a:rPr lang="es-ES_tradnl" sz="1800" dirty="0" err="1" smtClean="0"/>
              <a:t>Frax</a:t>
            </a:r>
            <a:r>
              <a:rPr lang="es-ES_tradnl" sz="1800" dirty="0" smtClean="0"/>
              <a:t> 101</a:t>
            </a:r>
            <a:endParaRPr lang="es-ES_tradnl" sz="1800" dirty="0"/>
          </a:p>
          <a:p>
            <a:pPr marL="285750" indent="-285750" algn="just">
              <a:buClr>
                <a:srgbClr val="FF0000"/>
              </a:buClr>
              <a:buSzPct val="100000"/>
              <a:buFont typeface="Lucida Grande"/>
              <a:buChar char="➽"/>
            </a:pPr>
            <a:r>
              <a:rPr lang="es-ES_tradnl" sz="1800" dirty="0" smtClean="0"/>
              <a:t>Instrumento</a:t>
            </a:r>
          </a:p>
          <a:p>
            <a:pPr marL="285750" indent="-285750" algn="just">
              <a:buClr>
                <a:srgbClr val="FF0000"/>
              </a:buClr>
              <a:buSzPct val="100000"/>
              <a:buFont typeface="Lucida Grande"/>
              <a:buChar char="➽"/>
            </a:pPr>
            <a:r>
              <a:rPr lang="es-ES" sz="1800" dirty="0" smtClean="0"/>
              <a:t>Cables y prensas</a:t>
            </a:r>
            <a:endParaRPr lang="es-ES_tradnl" sz="1800" dirty="0" smtClean="0"/>
          </a:p>
          <a:p>
            <a:pPr marL="285750" indent="-285750" algn="just">
              <a:buClr>
                <a:srgbClr val="FF0000"/>
              </a:buClr>
              <a:buSzPct val="100000"/>
              <a:buFont typeface="Lucida Grande"/>
              <a:buChar char="➽"/>
            </a:pPr>
            <a:r>
              <a:rPr lang="es-ES" sz="1800" dirty="0" smtClean="0"/>
              <a:t>Verificaciones</a:t>
            </a:r>
            <a:endParaRPr lang="es-ES_tradnl" sz="1800" dirty="0" smtClean="0"/>
          </a:p>
          <a:p>
            <a:pPr algn="just">
              <a:buClr>
                <a:srgbClr val="FF0000"/>
              </a:buClr>
              <a:buSzPct val="100000"/>
            </a:pPr>
            <a:endParaRPr lang="es-ES_tradnl" sz="1800" dirty="0" smtClean="0">
              <a:solidFill>
                <a:srgbClr val="FF0000"/>
              </a:solidFill>
            </a:endParaRPr>
          </a:p>
          <a:p>
            <a:pPr algn="just">
              <a:buClr>
                <a:srgbClr val="FF0000"/>
              </a:buClr>
              <a:buSzPct val="100000"/>
            </a:pPr>
            <a:r>
              <a:rPr lang="es-ES_tradnl" sz="1800" dirty="0" smtClean="0">
                <a:solidFill>
                  <a:srgbClr val="FF0000"/>
                </a:solidFill>
              </a:rPr>
              <a:t>Tercera Parte</a:t>
            </a:r>
            <a:r>
              <a:rPr lang="es-ES_tradnl" sz="1800" dirty="0">
                <a:solidFill>
                  <a:srgbClr val="FF0000"/>
                </a:solidFill>
              </a:rPr>
              <a:t>: </a:t>
            </a:r>
            <a:r>
              <a:rPr lang="es-ES_tradnl" sz="1800" dirty="0" smtClean="0"/>
              <a:t>Software </a:t>
            </a:r>
            <a:r>
              <a:rPr lang="es-ES_tradnl" sz="1800" dirty="0" err="1"/>
              <a:t>Frax</a:t>
            </a:r>
            <a:r>
              <a:rPr lang="es-ES_tradnl" sz="1800" dirty="0"/>
              <a:t> </a:t>
            </a:r>
            <a:r>
              <a:rPr lang="es-ES_tradnl" sz="1800" dirty="0" smtClean="0"/>
              <a:t>101</a:t>
            </a:r>
          </a:p>
          <a:p>
            <a:pPr marL="285750" indent="-285750" algn="just">
              <a:buClr>
                <a:srgbClr val="FF0000"/>
              </a:buClr>
              <a:buSzPct val="100000"/>
              <a:buFont typeface="Lucida Grande"/>
              <a:buChar char="➽"/>
            </a:pPr>
            <a:r>
              <a:rPr lang="es-ES_tradnl" sz="1800" dirty="0" smtClean="0"/>
              <a:t>Características</a:t>
            </a:r>
          </a:p>
          <a:p>
            <a:pPr marL="285750" indent="-285750" algn="just">
              <a:buClr>
                <a:srgbClr val="FF0000"/>
              </a:buClr>
              <a:buSzPct val="100000"/>
              <a:buFont typeface="Lucida Grande"/>
              <a:buChar char="➽"/>
            </a:pPr>
            <a:r>
              <a:rPr lang="es-ES_tradnl" sz="1800" dirty="0" smtClean="0"/>
              <a:t>Funciones</a:t>
            </a:r>
          </a:p>
          <a:p>
            <a:pPr marL="285750" indent="-285750" algn="just">
              <a:buClr>
                <a:srgbClr val="FF0000"/>
              </a:buClr>
              <a:buSzPct val="100000"/>
              <a:buFont typeface="Lucida Grande"/>
              <a:buChar char="➽"/>
            </a:pPr>
            <a:r>
              <a:rPr lang="es-ES_tradnl" sz="1800" dirty="0" smtClean="0"/>
              <a:t>Uso</a:t>
            </a:r>
          </a:p>
          <a:p>
            <a:pPr marL="285750" indent="-285750" algn="just">
              <a:buClr>
                <a:srgbClr val="FF0000"/>
              </a:buClr>
              <a:buSzPct val="100000"/>
              <a:buFont typeface="Lucida Grande"/>
              <a:buChar char="➽"/>
            </a:pPr>
            <a:r>
              <a:rPr lang="es-ES_tradnl" sz="1800" dirty="0" smtClean="0"/>
              <a:t>Reportes</a:t>
            </a:r>
            <a:endParaRPr lang="es-ES_tradnl" sz="1800" dirty="0"/>
          </a:p>
          <a:p>
            <a:pPr algn="just">
              <a:buClr>
                <a:srgbClr val="FF0000"/>
              </a:buClr>
              <a:buSzPct val="100000"/>
            </a:pPr>
            <a:endParaRPr lang="es-ES_tradnl" sz="1800" dirty="0" smtClean="0"/>
          </a:p>
          <a:p>
            <a:pPr algn="just">
              <a:buClr>
                <a:srgbClr val="FF0000"/>
              </a:buClr>
              <a:buSzPct val="100000"/>
            </a:pPr>
            <a:r>
              <a:rPr lang="es-ES_tradnl" sz="1800" dirty="0" smtClean="0">
                <a:solidFill>
                  <a:srgbClr val="FF0000"/>
                </a:solidFill>
              </a:rPr>
              <a:t>Cuarta </a:t>
            </a:r>
            <a:r>
              <a:rPr lang="es-ES_tradnl" sz="1800" dirty="0">
                <a:solidFill>
                  <a:srgbClr val="FF0000"/>
                </a:solidFill>
              </a:rPr>
              <a:t>Parte: </a:t>
            </a:r>
            <a:r>
              <a:rPr lang="es-ES_tradnl" sz="1800" dirty="0" smtClean="0"/>
              <a:t>Pruebas sobre un transformador</a:t>
            </a:r>
            <a:endParaRPr lang="es-ES_tradnl" sz="1800" dirty="0"/>
          </a:p>
          <a:p>
            <a:pPr algn="just">
              <a:buClr>
                <a:srgbClr val="FF0000"/>
              </a:buClr>
              <a:buSzPct val="100000"/>
            </a:pPr>
            <a:endParaRPr lang="es-ES_tradnl" sz="1800" dirty="0"/>
          </a:p>
          <a:p>
            <a:pPr marL="285750" indent="-285750" algn="just">
              <a:buClr>
                <a:srgbClr val="FF0000"/>
              </a:buClr>
              <a:buSzPct val="100000"/>
              <a:buFont typeface="Lucida Grande"/>
              <a:buChar char="➽"/>
            </a:pPr>
            <a:endParaRPr lang="es-ES" sz="1800" dirty="0"/>
          </a:p>
          <a:p>
            <a:pPr marL="285750" indent="-285750" algn="just">
              <a:buClr>
                <a:srgbClr val="FF0000"/>
              </a:buClr>
              <a:buSzPct val="100000"/>
              <a:buFont typeface="Lucida Grande"/>
              <a:buChar char="➽"/>
            </a:pPr>
            <a:endParaRPr lang="es-ES_tradnl" sz="1800" dirty="0" smtClean="0"/>
          </a:p>
          <a:p>
            <a:pPr marL="285750" indent="-285750" algn="just">
              <a:buClr>
                <a:srgbClr val="FF0000"/>
              </a:buClr>
              <a:buSzPct val="100000"/>
              <a:buFont typeface="Lucida Grande"/>
              <a:buChar char="➽"/>
            </a:pPr>
            <a:endParaRPr lang="es-ES_tradnl" sz="1800" dirty="0" smtClean="0"/>
          </a:p>
          <a:p>
            <a:pPr marL="285750" indent="-285750" algn="just">
              <a:buClr>
                <a:srgbClr val="FF0000"/>
              </a:buClr>
              <a:buSzPct val="100000"/>
              <a:buFont typeface="Lucida Grande"/>
              <a:buChar char="➽"/>
            </a:pPr>
            <a:endParaRPr lang="es-ES_tradnl" sz="1800" dirty="0"/>
          </a:p>
          <a:p>
            <a:pPr marL="285750" indent="-285750" algn="just">
              <a:buClr>
                <a:srgbClr val="FF0000"/>
              </a:buClr>
              <a:buSzPct val="100000"/>
              <a:buFont typeface="Lucida Grande"/>
              <a:buChar char="➽"/>
            </a:pPr>
            <a:endParaRPr lang="es-ES_tradnl" sz="1800" dirty="0" smtClean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61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428203" y="3080837"/>
            <a:ext cx="82744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FF0000"/>
              </a:buClr>
              <a:buSzPct val="100000"/>
            </a:pPr>
            <a:r>
              <a:rPr lang="es-ES_tradnl" sz="3200" dirty="0">
                <a:solidFill>
                  <a:srgbClr val="FF0000"/>
                </a:solidFill>
              </a:rPr>
              <a:t>Primera Parte: </a:t>
            </a:r>
            <a:endParaRPr lang="es-ES_tradnl" sz="3200" dirty="0" smtClean="0">
              <a:solidFill>
                <a:srgbClr val="FF0000"/>
              </a:solidFill>
            </a:endParaRPr>
          </a:p>
          <a:p>
            <a:pPr algn="ctr">
              <a:buClr>
                <a:srgbClr val="FF0000"/>
              </a:buClr>
              <a:buSzPct val="100000"/>
            </a:pPr>
            <a:r>
              <a:rPr lang="es-ES_tradnl" sz="3200" dirty="0" smtClean="0"/>
              <a:t>Teoría </a:t>
            </a:r>
            <a:r>
              <a:rPr lang="es-ES_tradnl" sz="3200" dirty="0"/>
              <a:t>y Fundamentos de la Prueba</a:t>
            </a: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36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428203" y="3080837"/>
            <a:ext cx="827447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200" b="1" dirty="0" smtClean="0"/>
              <a:t>Fundamentos</a:t>
            </a:r>
            <a:endParaRPr lang="es-ES_tradnl" sz="3200" b="1" dirty="0"/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23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457199" y="641319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F</a:t>
            </a:r>
            <a:r>
              <a:rPr lang="es-ES_tradnl" sz="2200" b="1" dirty="0" smtClean="0">
                <a:solidFill>
                  <a:srgbClr val="000000"/>
                </a:solidFill>
              </a:rPr>
              <a:t>undamentos: Mecánica </a:t>
            </a:r>
            <a:r>
              <a:rPr lang="es-ES_tradnl" sz="2200" b="1" dirty="0">
                <a:solidFill>
                  <a:srgbClr val="000000"/>
                </a:solidFill>
              </a:rPr>
              <a:t>del Transformador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457200" y="1143000"/>
            <a:ext cx="8229600" cy="45370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6213" indent="-176213" algn="just">
              <a:spcBef>
                <a:spcPts val="600"/>
              </a:spcBef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s-ES" sz="1800" b="0" dirty="0"/>
              <a:t>Un transformador </a:t>
            </a:r>
            <a:r>
              <a:rPr lang="es-ES" sz="1800" b="0" dirty="0" smtClean="0"/>
              <a:t>está </a:t>
            </a:r>
            <a:r>
              <a:rPr lang="es-ES" sz="1800" b="0" dirty="0"/>
              <a:t>diseñado para soportar ciertas cargas mecánicas. </a:t>
            </a:r>
          </a:p>
          <a:p>
            <a:pPr marL="176213" indent="-176213" algn="just">
              <a:spcBef>
                <a:spcPts val="600"/>
              </a:spcBef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s-ES" sz="1800" b="0" dirty="0"/>
              <a:t>Los </a:t>
            </a:r>
            <a:r>
              <a:rPr lang="es-ES" sz="1800" b="0" dirty="0" smtClean="0"/>
              <a:t>límites </a:t>
            </a:r>
            <a:r>
              <a:rPr lang="es-ES" sz="1800" b="0" dirty="0"/>
              <a:t>de diseño pueden ser excedidos debido a:</a:t>
            </a:r>
          </a:p>
          <a:p>
            <a:pPr marL="615950" lvl="1" indent="-250825">
              <a:spcBef>
                <a:spcPts val="600"/>
              </a:spcBef>
              <a:spcAft>
                <a:spcPts val="600"/>
              </a:spcAft>
              <a:buFont typeface="+mj-lt"/>
              <a:buAutoNum type="alphaLcParenR"/>
            </a:pPr>
            <a:r>
              <a:rPr lang="es-ES" sz="1800" dirty="0" smtClean="0">
                <a:latin typeface="Arial" charset="0"/>
                <a:cs typeface="ＭＳ Ｐゴシック" charset="0"/>
              </a:rPr>
              <a:t>Fuerte impacto mecánico:</a:t>
            </a:r>
          </a:p>
          <a:p>
            <a:pPr lvl="2">
              <a:spcBef>
                <a:spcPts val="0"/>
              </a:spcBef>
            </a:pPr>
            <a:r>
              <a:rPr lang="es-ES" i="1" dirty="0" smtClean="0">
                <a:latin typeface="Arial" charset="0"/>
                <a:cs typeface="ＭＳ Ｐゴシック" charset="0"/>
              </a:rPr>
              <a:t>Transporte</a:t>
            </a:r>
          </a:p>
          <a:p>
            <a:pPr lvl="2">
              <a:spcBef>
                <a:spcPts val="0"/>
              </a:spcBef>
            </a:pPr>
            <a:r>
              <a:rPr lang="es-ES" i="1" dirty="0" smtClean="0">
                <a:latin typeface="Arial" charset="0"/>
                <a:cs typeface="ＭＳ Ｐゴシック" charset="0"/>
              </a:rPr>
              <a:t>Movimientos sísmicos  </a:t>
            </a:r>
          </a:p>
          <a:p>
            <a:pPr marL="615950" lvl="1" indent="-250825">
              <a:spcBef>
                <a:spcPts val="600"/>
              </a:spcBef>
              <a:spcAft>
                <a:spcPts val="600"/>
              </a:spcAft>
              <a:buFont typeface="+mj-lt"/>
              <a:buAutoNum type="alphaLcParenR"/>
            </a:pPr>
            <a:r>
              <a:rPr lang="es-ES" sz="1800" dirty="0">
                <a:latin typeface="Arial" charset="0"/>
                <a:cs typeface="ＭＳ Ｐゴシック" charset="0"/>
              </a:rPr>
              <a:t>Fuertes impactos </a:t>
            </a:r>
            <a:r>
              <a:rPr lang="es-ES" sz="1800" dirty="0" smtClean="0">
                <a:latin typeface="Arial" charset="0"/>
                <a:cs typeface="ＭＳ Ｐゴシック" charset="0"/>
              </a:rPr>
              <a:t>eléctricos:</a:t>
            </a:r>
            <a:endParaRPr lang="es-ES" sz="1800" dirty="0">
              <a:latin typeface="Arial" charset="0"/>
              <a:cs typeface="ＭＳ Ｐゴシック" charset="0"/>
            </a:endParaRP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s-ES" i="1" dirty="0">
                <a:latin typeface="Arial" charset="0"/>
                <a:cs typeface="ＭＳ Ｐゴシック" charset="0"/>
              </a:rPr>
              <a:t>Fallas en el sistema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s-ES" i="1" dirty="0">
                <a:latin typeface="Arial" charset="0"/>
                <a:cs typeface="ＭＳ Ｐゴシック" charset="0"/>
              </a:rPr>
              <a:t>Fallas en los conmutadores 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s-ES" i="1" dirty="0">
                <a:latin typeface="Arial" charset="0"/>
                <a:cs typeface="ＭＳ Ｐゴシック" charset="0"/>
              </a:rPr>
              <a:t>Falla de sincronización</a:t>
            </a:r>
          </a:p>
          <a:p>
            <a:pPr marL="176213" indent="-176213" algn="just">
              <a:spcBef>
                <a:spcPts val="600"/>
              </a:spcBef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s-ES" sz="1800" b="0" dirty="0"/>
              <a:t>La resistencia mecánica del transformador se debilita con el paso del </a:t>
            </a:r>
            <a:r>
              <a:rPr lang="es-ES" sz="1800" b="0" dirty="0" smtClean="0"/>
              <a:t>tiempo:</a:t>
            </a:r>
            <a:endParaRPr lang="es-ES" sz="1800" b="0" dirty="0"/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s-ES" i="1" dirty="0">
                <a:latin typeface="Arial" charset="0"/>
                <a:cs typeface="ＭＳ Ｐゴシック" charset="0"/>
              </a:rPr>
              <a:t>Aminora la capacidad de soportar estrés mecánico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s-ES" i="1" dirty="0">
                <a:latin typeface="Arial" charset="0"/>
                <a:cs typeface="ＭＳ Ｐゴシック" charset="0"/>
              </a:rPr>
              <a:t>Incrementa el riesgo de fallas por problemas mecánicos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s-ES" i="1" dirty="0">
                <a:latin typeface="Arial" charset="0"/>
                <a:cs typeface="ＭＳ Ｐゴシック" charset="0"/>
              </a:rPr>
              <a:t>Incrementa el riesgo de problemas de aislamiento</a:t>
            </a: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156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riángulo isósceles 2"/>
          <p:cNvSpPr/>
          <p:nvPr/>
        </p:nvSpPr>
        <p:spPr>
          <a:xfrm>
            <a:off x="3299733" y="4605632"/>
            <a:ext cx="2255213" cy="1863619"/>
          </a:xfrm>
          <a:prstGeom prst="triangl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457199" y="641319"/>
            <a:ext cx="82744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F</a:t>
            </a:r>
            <a:r>
              <a:rPr lang="es-ES_tradnl" sz="2200" b="1" dirty="0" smtClean="0">
                <a:solidFill>
                  <a:srgbClr val="000000"/>
                </a:solidFill>
              </a:rPr>
              <a:t>undamentos</a:t>
            </a:r>
            <a:r>
              <a:rPr lang="es-ES_tradnl" sz="2200" b="1" dirty="0">
                <a:solidFill>
                  <a:srgbClr val="000000"/>
                </a:solidFill>
              </a:rPr>
              <a:t>: </a:t>
            </a:r>
            <a:r>
              <a:rPr lang="es-ES_tradnl" sz="2200" b="1" dirty="0" smtClean="0">
                <a:solidFill>
                  <a:srgbClr val="000000"/>
                </a:solidFill>
              </a:rPr>
              <a:t>¿Por </a:t>
            </a:r>
            <a:r>
              <a:rPr lang="es-ES_tradnl" sz="2200" b="1" dirty="0">
                <a:solidFill>
                  <a:srgbClr val="000000"/>
                </a:solidFill>
              </a:rPr>
              <a:t>qué </a:t>
            </a:r>
            <a:r>
              <a:rPr lang="es-ES_tradnl" sz="2200" b="1" dirty="0" smtClean="0">
                <a:solidFill>
                  <a:srgbClr val="000000"/>
                </a:solidFill>
              </a:rPr>
              <a:t>analizar la </a:t>
            </a:r>
            <a:r>
              <a:rPr lang="es-ES_tradnl" sz="2200" b="1" dirty="0">
                <a:solidFill>
                  <a:srgbClr val="000000"/>
                </a:solidFill>
              </a:rPr>
              <a:t>condición mecánica?</a:t>
            </a:r>
          </a:p>
          <a:p>
            <a:endParaRPr lang="es-ES_tradnl" sz="2200" b="1" dirty="0">
              <a:solidFill>
                <a:srgbClr val="00000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649867" y="4605632"/>
            <a:ext cx="5827946" cy="102083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457200" y="1143000"/>
            <a:ext cx="8229600" cy="554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6213" indent="-176213" algn="just">
              <a:spcBef>
                <a:spcPts val="600"/>
              </a:spcBef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s-ES_tradnl" sz="1800" b="0" dirty="0"/>
              <a:t>Para detectar posibles desplazamientos del núcleo y deformaciones en los devanados debido a: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es-ES_tradnl" i="1" dirty="0">
                <a:latin typeface="Arial" charset="0"/>
                <a:cs typeface="ＭＳ Ｐゴシック" charset="0"/>
              </a:rPr>
              <a:t>Grandes fuerzas electromagnéticas por corrientes de falla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es-ES_tradnl" i="1" dirty="0">
                <a:latin typeface="Arial" charset="0"/>
                <a:cs typeface="ＭＳ Ｐゴシック" charset="0"/>
              </a:rPr>
              <a:t>Transporte y reubicación de la unidad</a:t>
            </a:r>
          </a:p>
          <a:p>
            <a:pPr marL="176213" indent="-176213" algn="just">
              <a:spcBef>
                <a:spcPts val="600"/>
              </a:spcBef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s-ES_tradnl" sz="1800" b="0" dirty="0" smtClean="0"/>
              <a:t>Si </a:t>
            </a:r>
            <a:r>
              <a:rPr lang="es-ES_tradnl" sz="1800" b="0" dirty="0"/>
              <a:t>estas fallas no se detectan a tiempo, el problema puede evolucionar y terminar en fallas térmicas o dieléctricas que provoque la perdida del </a:t>
            </a:r>
            <a:r>
              <a:rPr lang="es-ES_tradnl" sz="1800" b="0" dirty="0" smtClean="0"/>
              <a:t>transformador.</a:t>
            </a:r>
            <a:endParaRPr lang="es-ES_tradnl" sz="1800" b="0" dirty="0"/>
          </a:p>
          <a:p>
            <a:pPr marL="176213" indent="-176213" algn="just">
              <a:spcBef>
                <a:spcPts val="600"/>
              </a:spcBef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s-ES_tradnl" sz="1800" b="0" dirty="0" smtClean="0"/>
              <a:t>La periodicidad </a:t>
            </a:r>
            <a:r>
              <a:rPr lang="es-ES_tradnl" sz="1800" b="0" dirty="0"/>
              <a:t>en las pruebas es </a:t>
            </a:r>
            <a:r>
              <a:rPr lang="es-ES_tradnl" sz="1800" b="0" dirty="0" smtClean="0"/>
              <a:t>esencial.</a:t>
            </a:r>
          </a:p>
          <a:p>
            <a:pPr marL="176213" indent="-176213" algn="just">
              <a:spcBef>
                <a:spcPts val="600"/>
              </a:spcBef>
              <a:buClr>
                <a:srgbClr val="FF0000"/>
              </a:buClr>
              <a:buSzPct val="100000"/>
              <a:buFont typeface="Wingdings" charset="2"/>
              <a:buChar char="§"/>
            </a:pPr>
            <a:endParaRPr lang="es-ES_tradnl" sz="1800" b="0" dirty="0" smtClean="0"/>
          </a:p>
          <a:p>
            <a:pPr algn="ctr">
              <a:spcBef>
                <a:spcPts val="600"/>
              </a:spcBef>
              <a:buClr>
                <a:srgbClr val="FF0000"/>
              </a:buClr>
              <a:buSzPct val="100000"/>
            </a:pPr>
            <a:endParaRPr lang="es-ES_tradnl" sz="1800" dirty="0" smtClean="0"/>
          </a:p>
          <a:p>
            <a:pPr algn="ctr">
              <a:spcBef>
                <a:spcPts val="600"/>
              </a:spcBef>
              <a:buClr>
                <a:srgbClr val="FF0000"/>
              </a:buClr>
              <a:buSzPct val="100000"/>
            </a:pPr>
            <a:r>
              <a:rPr lang="es-ES_tradnl" sz="1800" dirty="0" smtClean="0"/>
              <a:t>SFRA: </a:t>
            </a:r>
            <a:r>
              <a:rPr lang="es-ES" sz="1800" dirty="0"/>
              <a:t>S</a:t>
            </a:r>
            <a:r>
              <a:rPr lang="es-ES" sz="1800" dirty="0" smtClean="0"/>
              <a:t>weep Frequency Response </a:t>
            </a:r>
            <a:r>
              <a:rPr lang="es-ES" sz="1800" dirty="0" err="1" smtClean="0"/>
              <a:t>Analysis</a:t>
            </a:r>
            <a:endParaRPr lang="es-ES" sz="1800" dirty="0" smtClean="0"/>
          </a:p>
          <a:p>
            <a:pPr algn="ctr">
              <a:spcBef>
                <a:spcPts val="600"/>
              </a:spcBef>
              <a:buClr>
                <a:srgbClr val="FF0000"/>
              </a:buClr>
              <a:buSzPct val="100000"/>
            </a:pPr>
            <a:endParaRPr lang="es-ES_tradnl" sz="1800" dirty="0"/>
          </a:p>
          <a:p>
            <a:pPr algn="ctr">
              <a:spcBef>
                <a:spcPts val="600"/>
              </a:spcBef>
              <a:buClr>
                <a:srgbClr val="FF0000"/>
              </a:buClr>
              <a:buSzPct val="100000"/>
            </a:pPr>
            <a:r>
              <a:rPr lang="es-ES_tradnl" sz="1800" dirty="0" smtClean="0"/>
              <a:t>IFRA</a:t>
            </a:r>
            <a:r>
              <a:rPr lang="es-ES_tradnl" sz="1800" dirty="0"/>
              <a:t>: </a:t>
            </a:r>
            <a:r>
              <a:rPr lang="es-ES" sz="1800" dirty="0" err="1" smtClean="0"/>
              <a:t>Impulsive</a:t>
            </a:r>
            <a:r>
              <a:rPr lang="es-ES" sz="1800" dirty="0" smtClean="0"/>
              <a:t> </a:t>
            </a:r>
            <a:r>
              <a:rPr lang="es-ES" sz="1800" dirty="0" err="1"/>
              <a:t>Frequency</a:t>
            </a:r>
            <a:r>
              <a:rPr lang="es-ES" sz="1800" dirty="0"/>
              <a:t> Response </a:t>
            </a:r>
            <a:r>
              <a:rPr lang="es-ES" sz="1800" dirty="0" err="1"/>
              <a:t>Analysis</a:t>
            </a:r>
            <a:endParaRPr lang="es-ES_tradnl" sz="1800" dirty="0"/>
          </a:p>
          <a:p>
            <a:pPr algn="ctr">
              <a:spcBef>
                <a:spcPts val="600"/>
              </a:spcBef>
              <a:buClr>
                <a:srgbClr val="FF0000"/>
              </a:buClr>
              <a:buSzPct val="100000"/>
            </a:pPr>
            <a:endParaRPr lang="es-ES_tradnl" sz="1800" dirty="0"/>
          </a:p>
          <a:p>
            <a:pPr marL="176213" indent="-176213" algn="just">
              <a:spcBef>
                <a:spcPts val="600"/>
              </a:spcBef>
              <a:buClr>
                <a:srgbClr val="FF0000"/>
              </a:buClr>
              <a:buSzPct val="100000"/>
              <a:buFont typeface="Wingdings" charset="2"/>
              <a:buChar char="§"/>
            </a:pPr>
            <a:endParaRPr lang="es-ES_tradnl" sz="1800" b="0" dirty="0"/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896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457199" y="641319"/>
            <a:ext cx="82744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F</a:t>
            </a:r>
            <a:r>
              <a:rPr lang="es-ES_tradnl" sz="2200" b="1" dirty="0" smtClean="0"/>
              <a:t>undamentos</a:t>
            </a:r>
            <a:r>
              <a:rPr lang="es-ES_tradnl" sz="2200" b="1" dirty="0"/>
              <a:t>: ¿Detección de Fallas con SFRA?</a:t>
            </a:r>
          </a:p>
          <a:p>
            <a:endParaRPr lang="es-ES_tradnl" sz="2200" b="1" dirty="0">
              <a:solidFill>
                <a:srgbClr val="FF0000"/>
              </a:solidFill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473075" y="1243599"/>
            <a:ext cx="8229600" cy="4537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6213" indent="-176213" algn="just">
              <a:spcBef>
                <a:spcPts val="600"/>
              </a:spcBef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s-ES" sz="1800" dirty="0" smtClean="0"/>
              <a:t>Fallas </a:t>
            </a:r>
            <a:r>
              <a:rPr lang="es-ES" sz="1800" dirty="0"/>
              <a:t>en devanados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es-ES" i="1" dirty="0">
                <a:latin typeface="Arial" charset="0"/>
                <a:cs typeface="ＭＳ Ｐゴシック" charset="0"/>
              </a:rPr>
              <a:t>Deformación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es-ES" i="1" dirty="0">
                <a:latin typeface="Arial" charset="0"/>
                <a:cs typeface="ＭＳ Ｐゴシック" charset="0"/>
              </a:rPr>
              <a:t>Desplazamiento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es-ES" i="1" dirty="0">
                <a:latin typeface="Arial" charset="0"/>
                <a:cs typeface="ＭＳ Ｐゴシック" charset="0"/>
              </a:rPr>
              <a:t>Corto circuito</a:t>
            </a:r>
          </a:p>
          <a:p>
            <a:pPr marL="176213" indent="-176213" algn="just">
              <a:spcBef>
                <a:spcPts val="600"/>
              </a:spcBef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s-ES" sz="1800" dirty="0"/>
              <a:t>Fallas de núcleo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es-ES" i="1" dirty="0">
                <a:latin typeface="Arial" charset="0"/>
                <a:cs typeface="ＭＳ Ｐゴシック" charset="0"/>
              </a:rPr>
              <a:t>Movimiento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es-ES" i="1" dirty="0">
                <a:latin typeface="Arial" charset="0"/>
                <a:cs typeface="ＭＳ Ｐゴシック" charset="0"/>
              </a:rPr>
              <a:t>Puesta a tierra</a:t>
            </a:r>
          </a:p>
          <a:p>
            <a:pPr marL="176213" indent="-176213" algn="just">
              <a:spcBef>
                <a:spcPts val="600"/>
              </a:spcBef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s-ES" sz="1800" dirty="0"/>
              <a:t>Fallas/ cambios mecánicos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es-ES" i="1" dirty="0">
                <a:latin typeface="Arial" charset="0"/>
                <a:cs typeface="ＭＳ Ｐゴシック" charset="0"/>
              </a:rPr>
              <a:t>Estructuras de fijación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es-ES" i="1" dirty="0">
                <a:latin typeface="Arial" charset="0"/>
                <a:cs typeface="ＭＳ Ｐゴシック" charset="0"/>
              </a:rPr>
              <a:t>Conexiones</a:t>
            </a:r>
          </a:p>
        </p:txBody>
      </p:sp>
      <p:pic>
        <p:nvPicPr>
          <p:cNvPr id="7" name="Picture 4" descr="winding_1_smal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91331" y="1398513"/>
            <a:ext cx="2686050" cy="178593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 descr="Bulge in winding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91394" y="2681213"/>
            <a:ext cx="2679700" cy="178911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9" descr="Collapse of winding end support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1519" y="4241725"/>
            <a:ext cx="2143125" cy="172878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Mvc-0081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5169" y="3041575"/>
            <a:ext cx="2022475" cy="15176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Core_proble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4494" y="1612825"/>
            <a:ext cx="2057400" cy="15430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16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40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457199" y="641319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F</a:t>
            </a:r>
            <a:r>
              <a:rPr lang="es-ES_tradnl" sz="2200" b="1" dirty="0" smtClean="0">
                <a:solidFill>
                  <a:srgbClr val="000000"/>
                </a:solidFill>
              </a:rPr>
              <a:t>undamentos</a:t>
            </a:r>
            <a:r>
              <a:rPr lang="es-ES_tradnl" sz="2200" b="1" dirty="0">
                <a:solidFill>
                  <a:srgbClr val="000000"/>
                </a:solidFill>
              </a:rPr>
              <a:t>: </a:t>
            </a:r>
            <a:r>
              <a:rPr lang="es-ES_tradnl" sz="2200" b="1" dirty="0" smtClean="0">
                <a:solidFill>
                  <a:srgbClr val="000000"/>
                </a:solidFill>
              </a:rPr>
              <a:t>Base teórica (I)</a:t>
            </a:r>
            <a:endParaRPr lang="es-ES_tradnl" sz="2200" b="1" dirty="0">
              <a:solidFill>
                <a:srgbClr val="000000"/>
              </a:solidFill>
            </a:endParaRPr>
          </a:p>
        </p:txBody>
      </p:sp>
      <p:pic>
        <p:nvPicPr>
          <p:cNvPr id="15" name="Picture 9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443794" y="1920776"/>
            <a:ext cx="2726080" cy="162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4727" y="1802587"/>
            <a:ext cx="2095500" cy="3060700"/>
          </a:xfrm>
          <a:prstGeom prst="rect">
            <a:avLst/>
          </a:prstGeom>
        </p:spPr>
      </p:pic>
      <p:pic>
        <p:nvPicPr>
          <p:cNvPr id="17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01495" y="1920776"/>
            <a:ext cx="3608182" cy="162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8" name="Picture 14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5301495" y="3639287"/>
            <a:ext cx="3596108" cy="158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09328" y="4619695"/>
            <a:ext cx="2063789" cy="7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44191" y="3769276"/>
            <a:ext cx="2016353" cy="7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305373" y="1870476"/>
            <a:ext cx="2932428" cy="1743661"/>
          </a:xfrm>
          <a:prstGeom prst="rect">
            <a:avLst/>
          </a:prstGeom>
        </p:spPr>
      </p:pic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690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457199" y="641319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F</a:t>
            </a:r>
            <a:r>
              <a:rPr lang="es-ES_tradnl" sz="2200" b="1" dirty="0" smtClean="0">
                <a:solidFill>
                  <a:srgbClr val="000000"/>
                </a:solidFill>
              </a:rPr>
              <a:t>undamentos</a:t>
            </a:r>
            <a:r>
              <a:rPr lang="es-ES_tradnl" sz="2200" b="1" dirty="0">
                <a:solidFill>
                  <a:srgbClr val="000000"/>
                </a:solidFill>
              </a:rPr>
              <a:t>: </a:t>
            </a:r>
            <a:r>
              <a:rPr lang="es-ES_tradnl" sz="2200" b="1" dirty="0" smtClean="0">
                <a:solidFill>
                  <a:srgbClr val="000000"/>
                </a:solidFill>
              </a:rPr>
              <a:t>Base teórica (II)</a:t>
            </a:r>
            <a:endParaRPr lang="es-ES_tradnl" sz="2200" b="1" dirty="0">
              <a:solidFill>
                <a:srgbClr val="000000"/>
              </a:solidFill>
            </a:endParaRP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22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1092200" y="4687888"/>
            <a:ext cx="6592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Salida = Señal generada por las características internas </a:t>
            </a: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100013" y="5013325"/>
            <a:ext cx="4281487" cy="461963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>
                <a:ea typeface="+mn-ea"/>
                <a:cs typeface="Arial" charset="0"/>
              </a:rPr>
              <a:t>Salida / </a:t>
            </a:r>
            <a:r>
              <a:rPr lang="en-US" sz="2400" dirty="0">
                <a:solidFill>
                  <a:schemeClr val="accent2"/>
                </a:solidFill>
                <a:ea typeface="+mn-ea"/>
                <a:cs typeface="Arial" charset="0"/>
              </a:rPr>
              <a:t>Entrada</a:t>
            </a:r>
            <a:r>
              <a:rPr lang="en-US" sz="2400" dirty="0">
                <a:ea typeface="+mn-ea"/>
                <a:cs typeface="Arial" charset="0"/>
              </a:rPr>
              <a:t> = </a:t>
            </a:r>
            <a:r>
              <a:rPr lang="en-US" sz="2400" dirty="0">
                <a:solidFill>
                  <a:srgbClr val="0000FF"/>
                </a:solidFill>
                <a:ea typeface="+mn-ea"/>
                <a:cs typeface="Arial" charset="0"/>
              </a:rPr>
              <a:t>Respuesta!</a:t>
            </a:r>
          </a:p>
        </p:txBody>
      </p:sp>
      <p:sp>
        <p:nvSpPr>
          <p:cNvPr id="23" name="Rectangle 4"/>
          <p:cNvSpPr>
            <a:spLocks noChangeArrowheads="1"/>
          </p:cNvSpPr>
          <p:nvPr/>
        </p:nvSpPr>
        <p:spPr bwMode="auto">
          <a:xfrm>
            <a:off x="1020763" y="4292600"/>
            <a:ext cx="5994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</a:rPr>
              <a:t>Entrada = Señal senoidal de diferentes frecuencias</a:t>
            </a:r>
          </a:p>
        </p:txBody>
      </p:sp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1900238" y="1341438"/>
            <a:ext cx="51704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/>
              <a:t>Sistema</a:t>
            </a:r>
            <a:r>
              <a:rPr lang="en-US" dirty="0"/>
              <a:t> </a:t>
            </a:r>
            <a:r>
              <a:rPr lang="en-US" dirty="0" err="1"/>
              <a:t>desconocido</a:t>
            </a:r>
            <a:r>
              <a:rPr lang="en-US" dirty="0"/>
              <a:t> </a:t>
            </a:r>
            <a:r>
              <a:rPr lang="es-ES" dirty="0"/>
              <a:t>–</a:t>
            </a:r>
            <a:r>
              <a:rPr lang="en-US" dirty="0"/>
              <a:t> </a:t>
            </a:r>
            <a:r>
              <a:rPr lang="es-ES_tradnl" dirty="0"/>
              <a:t>Que </a:t>
            </a:r>
            <a:r>
              <a:rPr lang="es-ES_tradnl" dirty="0" smtClean="0"/>
              <a:t>está </a:t>
            </a:r>
            <a:r>
              <a:rPr lang="es-ES_tradnl" dirty="0"/>
              <a:t>sucediendo adentro</a:t>
            </a:r>
            <a:r>
              <a:rPr lang="en-US" altLang="ja-JP" dirty="0"/>
              <a:t>?</a:t>
            </a:r>
            <a:endParaRPr lang="en-US" dirty="0"/>
          </a:p>
        </p:txBody>
      </p:sp>
      <p:pic>
        <p:nvPicPr>
          <p:cNvPr id="25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700213"/>
            <a:ext cx="2447925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6" name="Picture 6" descr="web018_frax101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92375"/>
            <a:ext cx="1476375" cy="99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" name="Group 9"/>
          <p:cNvGrpSpPr>
            <a:grpSpLocks/>
          </p:cNvGrpSpPr>
          <p:nvPr/>
        </p:nvGrpSpPr>
        <p:grpSpPr bwMode="auto">
          <a:xfrm>
            <a:off x="1331913" y="1989138"/>
            <a:ext cx="5916612" cy="2160587"/>
            <a:chOff x="839" y="1253"/>
            <a:chExt cx="3727" cy="1361"/>
          </a:xfrm>
        </p:grpSpPr>
        <p:sp>
          <p:nvSpPr>
            <p:cNvPr id="28" name="Text Box 10"/>
            <p:cNvSpPr txBox="1">
              <a:spLocks noChangeArrowheads="1"/>
            </p:cNvSpPr>
            <p:nvPr/>
          </p:nvSpPr>
          <p:spPr bwMode="auto">
            <a:xfrm>
              <a:off x="3696" y="1253"/>
              <a:ext cx="77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 dirty="0"/>
                <a:t>Salida</a:t>
              </a:r>
              <a:r>
                <a:rPr lang="en-US" sz="1800" dirty="0">
                  <a:solidFill>
                    <a:schemeClr val="accent2"/>
                  </a:solidFill>
                </a:rPr>
                <a:t>  </a:t>
              </a:r>
            </a:p>
          </p:txBody>
        </p:sp>
        <p:grpSp>
          <p:nvGrpSpPr>
            <p:cNvPr id="29" name="Group 11"/>
            <p:cNvGrpSpPr>
              <a:grpSpLocks/>
            </p:cNvGrpSpPr>
            <p:nvPr/>
          </p:nvGrpSpPr>
          <p:grpSpPr bwMode="auto">
            <a:xfrm>
              <a:off x="839" y="1751"/>
              <a:ext cx="3727" cy="863"/>
              <a:chOff x="839" y="1751"/>
              <a:chExt cx="3727" cy="863"/>
            </a:xfrm>
          </p:grpSpPr>
          <p:sp>
            <p:nvSpPr>
              <p:cNvPr id="30" name="Line 12"/>
              <p:cNvSpPr>
                <a:spLocks noChangeShapeType="1"/>
              </p:cNvSpPr>
              <p:nvPr/>
            </p:nvSpPr>
            <p:spPr bwMode="auto">
              <a:xfrm>
                <a:off x="3560" y="1752"/>
                <a:ext cx="952" cy="0"/>
              </a:xfrm>
              <a:prstGeom prst="line">
                <a:avLst/>
              </a:prstGeom>
              <a:noFill/>
              <a:ln w="50800">
                <a:solidFill>
                  <a:schemeClr val="tx1"/>
                </a:solidFill>
                <a:miter lim="800000"/>
                <a:headEnd type="none" w="sm" len="sm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s-ES" dirty="0"/>
              </a:p>
            </p:txBody>
          </p:sp>
          <p:sp>
            <p:nvSpPr>
              <p:cNvPr id="31" name="Freeform 13"/>
              <p:cNvSpPr>
                <a:spLocks/>
              </p:cNvSpPr>
              <p:nvPr/>
            </p:nvSpPr>
            <p:spPr bwMode="auto">
              <a:xfrm>
                <a:off x="839" y="1751"/>
                <a:ext cx="3727" cy="863"/>
              </a:xfrm>
              <a:custGeom>
                <a:avLst/>
                <a:gdLst>
                  <a:gd name="T0" fmla="*/ 0 w 3727"/>
                  <a:gd name="T1" fmla="*/ 741 h 765"/>
                  <a:gd name="T2" fmla="*/ 907 w 3727"/>
                  <a:gd name="T3" fmla="*/ 2702 h 765"/>
                  <a:gd name="T4" fmla="*/ 1315 w 3727"/>
                  <a:gd name="T5" fmla="*/ 3927 h 765"/>
                  <a:gd name="T6" fmla="*/ 2857 w 3727"/>
                  <a:gd name="T7" fmla="*/ 3927 h 765"/>
                  <a:gd name="T8" fmla="*/ 3311 w 3727"/>
                  <a:gd name="T9" fmla="*/ 2948 h 765"/>
                  <a:gd name="T10" fmla="*/ 3674 w 3727"/>
                  <a:gd name="T11" fmla="*/ 494 h 765"/>
                  <a:gd name="T12" fmla="*/ 3629 w 3727"/>
                  <a:gd name="T13" fmla="*/ 1 h 76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27"/>
                  <a:gd name="T22" fmla="*/ 0 h 765"/>
                  <a:gd name="T23" fmla="*/ 3727 w 3727"/>
                  <a:gd name="T24" fmla="*/ 765 h 76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27" h="765">
                    <a:moveTo>
                      <a:pt x="0" y="137"/>
                    </a:moveTo>
                    <a:cubicBezTo>
                      <a:pt x="344" y="269"/>
                      <a:pt x="688" y="402"/>
                      <a:pt x="907" y="500"/>
                    </a:cubicBezTo>
                    <a:cubicBezTo>
                      <a:pt x="1126" y="598"/>
                      <a:pt x="990" y="689"/>
                      <a:pt x="1315" y="727"/>
                    </a:cubicBezTo>
                    <a:cubicBezTo>
                      <a:pt x="1640" y="765"/>
                      <a:pt x="2524" y="757"/>
                      <a:pt x="2857" y="727"/>
                    </a:cubicBezTo>
                    <a:cubicBezTo>
                      <a:pt x="3190" y="697"/>
                      <a:pt x="3175" y="651"/>
                      <a:pt x="3311" y="545"/>
                    </a:cubicBezTo>
                    <a:cubicBezTo>
                      <a:pt x="3447" y="439"/>
                      <a:pt x="3621" y="182"/>
                      <a:pt x="3674" y="91"/>
                    </a:cubicBezTo>
                    <a:cubicBezTo>
                      <a:pt x="3727" y="0"/>
                      <a:pt x="3678" y="0"/>
                      <a:pt x="3629" y="1"/>
                    </a:cubicBezTo>
                  </a:path>
                </a:pathLst>
              </a:custGeom>
              <a:noFill/>
              <a:ln w="635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/>
              <a:p>
                <a:endParaRPr lang="es-ES" dirty="0"/>
              </a:p>
            </p:txBody>
          </p:sp>
        </p:grpSp>
      </p:grpSp>
      <p:grpSp>
        <p:nvGrpSpPr>
          <p:cNvPr id="32" name="Group 14"/>
          <p:cNvGrpSpPr>
            <a:grpSpLocks/>
          </p:cNvGrpSpPr>
          <p:nvPr/>
        </p:nvGrpSpPr>
        <p:grpSpPr bwMode="auto">
          <a:xfrm>
            <a:off x="1258888" y="3141663"/>
            <a:ext cx="2305050" cy="838200"/>
            <a:chOff x="793" y="1979"/>
            <a:chExt cx="1452" cy="528"/>
          </a:xfrm>
        </p:grpSpPr>
        <p:pic>
          <p:nvPicPr>
            <p:cNvPr id="33" name="Picture 15"/>
            <p:cNvPicPr preferRelativeResize="0"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295" t="84387" r="32520"/>
            <a:stretch>
              <a:fillRect/>
            </a:stretch>
          </p:blipFill>
          <p:spPr bwMode="auto">
            <a:xfrm>
              <a:off x="840" y="2251"/>
              <a:ext cx="434" cy="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Line 16"/>
            <p:cNvSpPr>
              <a:spLocks noChangeShapeType="1"/>
            </p:cNvSpPr>
            <p:nvPr/>
          </p:nvSpPr>
          <p:spPr bwMode="auto">
            <a:xfrm>
              <a:off x="793" y="2024"/>
              <a:ext cx="182" cy="227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prstDash val="dash"/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ES" dirty="0"/>
            </a:p>
          </p:txBody>
        </p:sp>
        <p:sp>
          <p:nvSpPr>
            <p:cNvPr id="35" name="Freeform 17"/>
            <p:cNvSpPr>
              <a:spLocks/>
            </p:cNvSpPr>
            <p:nvPr/>
          </p:nvSpPr>
          <p:spPr bwMode="auto">
            <a:xfrm>
              <a:off x="975" y="1979"/>
              <a:ext cx="1270" cy="362"/>
            </a:xfrm>
            <a:custGeom>
              <a:avLst/>
              <a:gdLst>
                <a:gd name="T0" fmla="*/ 0 w 1270"/>
                <a:gd name="T1" fmla="*/ 271 h 362"/>
                <a:gd name="T2" fmla="*/ 91 w 1270"/>
                <a:gd name="T3" fmla="*/ 226 h 362"/>
                <a:gd name="T4" fmla="*/ 227 w 1270"/>
                <a:gd name="T5" fmla="*/ 135 h 362"/>
                <a:gd name="T6" fmla="*/ 227 w 1270"/>
                <a:gd name="T7" fmla="*/ 45 h 362"/>
                <a:gd name="T8" fmla="*/ 317 w 1270"/>
                <a:gd name="T9" fmla="*/ 90 h 362"/>
                <a:gd name="T10" fmla="*/ 544 w 1270"/>
                <a:gd name="T11" fmla="*/ 45 h 362"/>
                <a:gd name="T12" fmla="*/ 1270 w 1270"/>
                <a:gd name="T13" fmla="*/ 362 h 36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70"/>
                <a:gd name="T22" fmla="*/ 0 h 362"/>
                <a:gd name="T23" fmla="*/ 1270 w 1270"/>
                <a:gd name="T24" fmla="*/ 362 h 36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70" h="362">
                  <a:moveTo>
                    <a:pt x="0" y="271"/>
                  </a:moveTo>
                  <a:cubicBezTo>
                    <a:pt x="26" y="260"/>
                    <a:pt x="53" y="249"/>
                    <a:pt x="91" y="226"/>
                  </a:cubicBezTo>
                  <a:cubicBezTo>
                    <a:pt x="129" y="203"/>
                    <a:pt x="204" y="165"/>
                    <a:pt x="227" y="135"/>
                  </a:cubicBezTo>
                  <a:cubicBezTo>
                    <a:pt x="250" y="105"/>
                    <a:pt x="212" y="52"/>
                    <a:pt x="227" y="45"/>
                  </a:cubicBezTo>
                  <a:cubicBezTo>
                    <a:pt x="242" y="38"/>
                    <a:pt x="264" y="90"/>
                    <a:pt x="317" y="90"/>
                  </a:cubicBezTo>
                  <a:cubicBezTo>
                    <a:pt x="370" y="90"/>
                    <a:pt x="385" y="0"/>
                    <a:pt x="544" y="45"/>
                  </a:cubicBezTo>
                  <a:cubicBezTo>
                    <a:pt x="703" y="90"/>
                    <a:pt x="986" y="226"/>
                    <a:pt x="1270" y="362"/>
                  </a:cubicBezTo>
                </a:path>
              </a:pathLst>
            </a:custGeom>
            <a:noFill/>
            <a:ln w="28575" cap="flat" cmpd="sng">
              <a:solidFill>
                <a:srgbClr val="00FF00"/>
              </a:solidFill>
              <a:prstDash val="dash"/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s-ES" dirty="0"/>
            </a:p>
          </p:txBody>
        </p:sp>
      </p:grpSp>
      <p:grpSp>
        <p:nvGrpSpPr>
          <p:cNvPr id="36" name="Group 18"/>
          <p:cNvGrpSpPr>
            <a:grpSpLocks/>
          </p:cNvGrpSpPr>
          <p:nvPr/>
        </p:nvGrpSpPr>
        <p:grpSpPr bwMode="auto">
          <a:xfrm>
            <a:off x="1258888" y="1989138"/>
            <a:ext cx="2017712" cy="935037"/>
            <a:chOff x="793" y="1253"/>
            <a:chExt cx="1271" cy="589"/>
          </a:xfrm>
        </p:grpSpPr>
        <p:sp>
          <p:nvSpPr>
            <p:cNvPr id="37" name="Text Box 19"/>
            <p:cNvSpPr txBox="1">
              <a:spLocks noChangeArrowheads="1"/>
            </p:cNvSpPr>
            <p:nvPr/>
          </p:nvSpPr>
          <p:spPr bwMode="auto">
            <a:xfrm>
              <a:off x="793" y="1253"/>
              <a:ext cx="77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 dirty="0">
                  <a:solidFill>
                    <a:schemeClr val="accent2"/>
                  </a:solidFill>
                </a:rPr>
                <a:t>Entr</a:t>
              </a:r>
              <a:r>
                <a:rPr lang="en-US" sz="1800" dirty="0">
                  <a:solidFill>
                    <a:srgbClr val="FF0000"/>
                  </a:solidFill>
                </a:rPr>
                <a:t>ada</a:t>
              </a:r>
            </a:p>
          </p:txBody>
        </p:sp>
        <p:grpSp>
          <p:nvGrpSpPr>
            <p:cNvPr id="38" name="Group 20"/>
            <p:cNvGrpSpPr>
              <a:grpSpLocks/>
            </p:cNvGrpSpPr>
            <p:nvPr/>
          </p:nvGrpSpPr>
          <p:grpSpPr bwMode="auto">
            <a:xfrm>
              <a:off x="884" y="1706"/>
              <a:ext cx="1180" cy="136"/>
              <a:chOff x="884" y="1706"/>
              <a:chExt cx="1180" cy="136"/>
            </a:xfrm>
          </p:grpSpPr>
          <p:grpSp>
            <p:nvGrpSpPr>
              <p:cNvPr id="39" name="Group 21"/>
              <p:cNvGrpSpPr>
                <a:grpSpLocks/>
              </p:cNvGrpSpPr>
              <p:nvPr/>
            </p:nvGrpSpPr>
            <p:grpSpPr bwMode="auto">
              <a:xfrm>
                <a:off x="884" y="1752"/>
                <a:ext cx="1180" cy="90"/>
                <a:chOff x="884" y="1752"/>
                <a:chExt cx="1180" cy="90"/>
              </a:xfrm>
            </p:grpSpPr>
            <p:sp>
              <p:nvSpPr>
                <p:cNvPr id="43" name="Line 22"/>
                <p:cNvSpPr>
                  <a:spLocks noChangeShapeType="1"/>
                </p:cNvSpPr>
                <p:nvPr/>
              </p:nvSpPr>
              <p:spPr bwMode="auto">
                <a:xfrm>
                  <a:off x="1066" y="1752"/>
                  <a:ext cx="998" cy="0"/>
                </a:xfrm>
                <a:prstGeom prst="line">
                  <a:avLst/>
                </a:prstGeom>
                <a:noFill/>
                <a:ln w="50800">
                  <a:solidFill>
                    <a:srgbClr val="FF0000"/>
                  </a:solidFill>
                  <a:miter lim="800000"/>
                  <a:headEnd type="none" w="sm" len="sm"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s-ES" dirty="0"/>
                </a:p>
              </p:txBody>
            </p:sp>
            <p:sp>
              <p:nvSpPr>
                <p:cNvPr id="44" name="Line 23"/>
                <p:cNvSpPr>
                  <a:spLocks noChangeShapeType="1"/>
                </p:cNvSpPr>
                <p:nvPr/>
              </p:nvSpPr>
              <p:spPr bwMode="auto">
                <a:xfrm flipV="1">
                  <a:off x="884" y="1752"/>
                  <a:ext cx="182" cy="90"/>
                </a:xfrm>
                <a:prstGeom prst="line">
                  <a:avLst/>
                </a:prstGeom>
                <a:noFill/>
                <a:ln w="66675">
                  <a:solidFill>
                    <a:srgbClr val="FF0000"/>
                  </a:solidFill>
                  <a:miter lim="800000"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s-ES" dirty="0"/>
                </a:p>
              </p:txBody>
            </p:sp>
          </p:grpSp>
          <p:grpSp>
            <p:nvGrpSpPr>
              <p:cNvPr id="40" name="Group 24"/>
              <p:cNvGrpSpPr>
                <a:grpSpLocks/>
              </p:cNvGrpSpPr>
              <p:nvPr/>
            </p:nvGrpSpPr>
            <p:grpSpPr bwMode="auto">
              <a:xfrm>
                <a:off x="884" y="1706"/>
                <a:ext cx="1180" cy="0"/>
                <a:chOff x="884" y="1706"/>
                <a:chExt cx="1180" cy="0"/>
              </a:xfrm>
            </p:grpSpPr>
            <p:sp>
              <p:nvSpPr>
                <p:cNvPr id="41" name="Line 25"/>
                <p:cNvSpPr>
                  <a:spLocks noChangeShapeType="1"/>
                </p:cNvSpPr>
                <p:nvPr/>
              </p:nvSpPr>
              <p:spPr bwMode="auto">
                <a:xfrm>
                  <a:off x="884" y="1706"/>
                  <a:ext cx="182" cy="0"/>
                </a:xfrm>
                <a:prstGeom prst="line">
                  <a:avLst/>
                </a:prstGeom>
                <a:noFill/>
                <a:ln w="63500">
                  <a:solidFill>
                    <a:srgbClr val="FFFF00"/>
                  </a:solidFill>
                  <a:miter lim="800000"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s-ES" dirty="0"/>
                </a:p>
              </p:txBody>
            </p:sp>
            <p:sp>
              <p:nvSpPr>
                <p:cNvPr id="42" name="Line 26"/>
                <p:cNvSpPr>
                  <a:spLocks noChangeShapeType="1"/>
                </p:cNvSpPr>
                <p:nvPr/>
              </p:nvSpPr>
              <p:spPr bwMode="auto">
                <a:xfrm>
                  <a:off x="1066" y="1706"/>
                  <a:ext cx="998" cy="0"/>
                </a:xfrm>
                <a:prstGeom prst="line">
                  <a:avLst/>
                </a:prstGeom>
                <a:noFill/>
                <a:ln w="50800">
                  <a:solidFill>
                    <a:srgbClr val="FFFF00"/>
                  </a:solidFill>
                  <a:miter lim="800000"/>
                  <a:headEnd type="none" w="sm" len="sm"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s-ES" dirty="0"/>
                </a:p>
              </p:txBody>
            </p:sp>
          </p:grpSp>
        </p:grpSp>
      </p:grpSp>
      <p:sp>
        <p:nvSpPr>
          <p:cNvPr id="45" name="Rectangle 27"/>
          <p:cNvSpPr>
            <a:spLocks noChangeArrowheads="1"/>
          </p:cNvSpPr>
          <p:nvPr/>
        </p:nvSpPr>
        <p:spPr bwMode="auto">
          <a:xfrm>
            <a:off x="369888" y="5445124"/>
            <a:ext cx="774400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dirty="0"/>
              <a:t>Comparar los cambios </a:t>
            </a:r>
            <a:r>
              <a:rPr lang="es-ES_tradnl" dirty="0" smtClean="0"/>
              <a:t>de </a:t>
            </a:r>
            <a:r>
              <a:rPr lang="es-ES_tradnl" dirty="0"/>
              <a:t>la respuesta en el tiempo para evaluar la condición mecánica</a:t>
            </a:r>
            <a:endParaRPr lang="en-US" dirty="0">
              <a:solidFill>
                <a:srgbClr val="00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106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23" grpId="0"/>
      <p:bldP spid="4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457199" y="641319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F</a:t>
            </a:r>
            <a:r>
              <a:rPr lang="es-ES_tradnl" sz="2200" b="1" dirty="0" smtClean="0">
                <a:solidFill>
                  <a:srgbClr val="000000"/>
                </a:solidFill>
              </a:rPr>
              <a:t>undamentos</a:t>
            </a:r>
            <a:r>
              <a:rPr lang="es-ES_tradnl" sz="2200" b="1" dirty="0">
                <a:solidFill>
                  <a:srgbClr val="000000"/>
                </a:solidFill>
              </a:rPr>
              <a:t>: </a:t>
            </a:r>
            <a:r>
              <a:rPr lang="es-ES_tradnl" sz="2200" b="1" dirty="0" smtClean="0">
                <a:solidFill>
                  <a:srgbClr val="000000"/>
                </a:solidFill>
              </a:rPr>
              <a:t>Base teórica (III)</a:t>
            </a:r>
            <a:endParaRPr lang="es-ES_tradnl" sz="2200" b="1" dirty="0">
              <a:solidFill>
                <a:srgbClr val="000000"/>
              </a:solidFill>
            </a:endParaRP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46" name="Rectangle 3"/>
          <p:cNvSpPr txBox="1">
            <a:spLocks noChangeArrowheads="1"/>
          </p:cNvSpPr>
          <p:nvPr/>
        </p:nvSpPr>
        <p:spPr>
          <a:xfrm>
            <a:off x="250825" y="1263650"/>
            <a:ext cx="8785225" cy="202088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F0000"/>
              </a:buClr>
              <a:buFont typeface="Wingdings" charset="0"/>
              <a:buChar char="§"/>
            </a:pPr>
            <a:r>
              <a:rPr lang="es-ES_tradnl" sz="1800" b="0" dirty="0" smtClean="0">
                <a:latin typeface="Arial" charset="0"/>
              </a:rPr>
              <a:t>Se APLICA 10 Volts @ de varias frecuencias al terminal de uno de los devanados</a:t>
            </a:r>
          </a:p>
          <a:p>
            <a:pPr>
              <a:buClr>
                <a:srgbClr val="FF0000"/>
              </a:buClr>
              <a:buFont typeface="Wingdings" charset="0"/>
              <a:buChar char="§"/>
            </a:pPr>
            <a:r>
              <a:rPr lang="es-ES_tradnl" sz="1800" b="0" dirty="0" smtClean="0">
                <a:latin typeface="Arial" charset="0"/>
              </a:rPr>
              <a:t>Se MIDE el voltaje en el final de otro devanado</a:t>
            </a:r>
          </a:p>
          <a:p>
            <a:pPr>
              <a:buClr>
                <a:srgbClr val="FF0000"/>
              </a:buClr>
              <a:buFont typeface="Wingdings" charset="0"/>
              <a:buChar char="§"/>
            </a:pPr>
            <a:r>
              <a:rPr lang="es-ES_tradnl" sz="1800" b="0" dirty="0" smtClean="0">
                <a:latin typeface="Arial" charset="0"/>
              </a:rPr>
              <a:t>RESPUESTA @ 1 frecuencia,  Relación de (medido V / aplicado V)</a:t>
            </a:r>
          </a:p>
          <a:p>
            <a:pPr>
              <a:buClr>
                <a:srgbClr val="FF0000"/>
              </a:buClr>
              <a:buFont typeface="Wingdings" charset="0"/>
              <a:buChar char="§"/>
            </a:pPr>
            <a:r>
              <a:rPr lang="es-ES_tradnl" sz="1800" b="0" dirty="0" smtClean="0">
                <a:latin typeface="Arial" charset="0"/>
              </a:rPr>
              <a:t>REPETIR @ 1000s de frecuencias (0.1 Hz hasta 25 MHz), magnitud de 10 V</a:t>
            </a:r>
          </a:p>
          <a:p>
            <a:pPr>
              <a:buClr>
                <a:srgbClr val="FF0000"/>
              </a:buClr>
              <a:buFont typeface="Wingdings" charset="0"/>
              <a:buChar char="§"/>
            </a:pPr>
            <a:r>
              <a:rPr lang="es-ES_tradnl" sz="1800" b="0" dirty="0" smtClean="0">
                <a:latin typeface="Arial" charset="0"/>
              </a:rPr>
              <a:t>DIBUJAR EN UN GRÁFICO , x=Frecuencia vs. y=Magnitud de respuesta Representar Logarítmicamente, 20 log (medido / aplicado)</a:t>
            </a:r>
            <a:endParaRPr lang="es-ES_tradnl" sz="1800" b="0" dirty="0">
              <a:latin typeface="Arial" charset="0"/>
            </a:endParaRPr>
          </a:p>
        </p:txBody>
      </p:sp>
      <p:pic>
        <p:nvPicPr>
          <p:cNvPr id="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46" t="52763" r="58037" b="45329"/>
          <a:stretch>
            <a:fillRect/>
          </a:stretch>
        </p:blipFill>
        <p:spPr bwMode="auto">
          <a:xfrm>
            <a:off x="466725" y="4719283"/>
            <a:ext cx="16573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8" name="Group 4"/>
          <p:cNvGrpSpPr>
            <a:grpSpLocks/>
          </p:cNvGrpSpPr>
          <p:nvPr/>
        </p:nvGrpSpPr>
        <p:grpSpPr bwMode="auto">
          <a:xfrm>
            <a:off x="0" y="3855683"/>
            <a:ext cx="1187450" cy="792162"/>
            <a:chOff x="158" y="2251"/>
            <a:chExt cx="590" cy="499"/>
          </a:xfrm>
        </p:grpSpPr>
        <p:sp>
          <p:nvSpPr>
            <p:cNvPr id="49" name="Text Box 5"/>
            <p:cNvSpPr txBox="1">
              <a:spLocks noChangeArrowheads="1"/>
            </p:cNvSpPr>
            <p:nvPr/>
          </p:nvSpPr>
          <p:spPr bwMode="auto">
            <a:xfrm>
              <a:off x="158" y="2251"/>
              <a:ext cx="590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/>
                <a:t>Aplicado 10 V</a:t>
              </a:r>
            </a:p>
          </p:txBody>
        </p:sp>
        <p:sp>
          <p:nvSpPr>
            <p:cNvPr id="50" name="Line 6"/>
            <p:cNvSpPr>
              <a:spLocks noChangeShapeType="1"/>
            </p:cNvSpPr>
            <p:nvPr/>
          </p:nvSpPr>
          <p:spPr bwMode="auto">
            <a:xfrm>
              <a:off x="452" y="2568"/>
              <a:ext cx="0" cy="18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ES" dirty="0"/>
            </a:p>
          </p:txBody>
        </p:sp>
      </p:grpSp>
      <p:grpSp>
        <p:nvGrpSpPr>
          <p:cNvPr id="51" name="Group 7"/>
          <p:cNvGrpSpPr>
            <a:grpSpLocks/>
          </p:cNvGrpSpPr>
          <p:nvPr/>
        </p:nvGrpSpPr>
        <p:grpSpPr bwMode="auto">
          <a:xfrm>
            <a:off x="1331913" y="3998558"/>
            <a:ext cx="1368425" cy="649287"/>
            <a:chOff x="3107" y="2704"/>
            <a:chExt cx="862" cy="409"/>
          </a:xfrm>
        </p:grpSpPr>
        <p:sp>
          <p:nvSpPr>
            <p:cNvPr id="52" name="Text Box 8"/>
            <p:cNvSpPr txBox="1">
              <a:spLocks noChangeArrowheads="1"/>
            </p:cNvSpPr>
            <p:nvPr/>
          </p:nvSpPr>
          <p:spPr bwMode="auto">
            <a:xfrm>
              <a:off x="3107" y="2704"/>
              <a:ext cx="86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/>
                <a:t>Medido V</a:t>
              </a:r>
            </a:p>
          </p:txBody>
        </p:sp>
        <p:sp>
          <p:nvSpPr>
            <p:cNvPr id="53" name="Line 9"/>
            <p:cNvSpPr>
              <a:spLocks noChangeShapeType="1"/>
            </p:cNvSpPr>
            <p:nvPr/>
          </p:nvSpPr>
          <p:spPr bwMode="auto">
            <a:xfrm flipV="1">
              <a:off x="3560" y="2932"/>
              <a:ext cx="0" cy="18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ES" dirty="0"/>
            </a:p>
          </p:txBody>
        </p:sp>
      </p:grpSp>
      <p:grpSp>
        <p:nvGrpSpPr>
          <p:cNvPr id="54" name="Group 10"/>
          <p:cNvGrpSpPr>
            <a:grpSpLocks/>
          </p:cNvGrpSpPr>
          <p:nvPr/>
        </p:nvGrpSpPr>
        <p:grpSpPr bwMode="auto">
          <a:xfrm>
            <a:off x="107951" y="5395567"/>
            <a:ext cx="2411138" cy="635001"/>
            <a:chOff x="3697" y="2450"/>
            <a:chExt cx="1597" cy="400"/>
          </a:xfrm>
        </p:grpSpPr>
        <p:grpSp>
          <p:nvGrpSpPr>
            <p:cNvPr id="55" name="Group 11"/>
            <p:cNvGrpSpPr>
              <a:grpSpLocks/>
            </p:cNvGrpSpPr>
            <p:nvPr/>
          </p:nvGrpSpPr>
          <p:grpSpPr bwMode="auto">
            <a:xfrm>
              <a:off x="4388" y="2450"/>
              <a:ext cx="906" cy="400"/>
              <a:chOff x="4388" y="2450"/>
              <a:chExt cx="906" cy="400"/>
            </a:xfrm>
          </p:grpSpPr>
          <p:sp>
            <p:nvSpPr>
              <p:cNvPr id="57" name="Text Box 12"/>
              <p:cNvSpPr txBox="1">
                <a:spLocks noChangeArrowheads="1"/>
              </p:cNvSpPr>
              <p:nvPr/>
            </p:nvSpPr>
            <p:spPr bwMode="auto">
              <a:xfrm>
                <a:off x="4433" y="2450"/>
                <a:ext cx="861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1200" dirty="0"/>
                  <a:t>Medido V</a:t>
                </a:r>
              </a:p>
            </p:txBody>
          </p:sp>
          <p:sp>
            <p:nvSpPr>
              <p:cNvPr id="58" name="Text Box 13"/>
              <p:cNvSpPr txBox="1">
                <a:spLocks noChangeArrowheads="1"/>
              </p:cNvSpPr>
              <p:nvPr/>
            </p:nvSpPr>
            <p:spPr bwMode="auto">
              <a:xfrm>
                <a:off x="4433" y="2677"/>
                <a:ext cx="861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1200" dirty="0"/>
                  <a:t>Aplicado V</a:t>
                </a:r>
              </a:p>
            </p:txBody>
          </p:sp>
          <p:sp>
            <p:nvSpPr>
              <p:cNvPr id="59" name="Line 14"/>
              <p:cNvSpPr>
                <a:spLocks noChangeShapeType="1"/>
              </p:cNvSpPr>
              <p:nvPr/>
            </p:nvSpPr>
            <p:spPr bwMode="auto">
              <a:xfrm>
                <a:off x="4388" y="2677"/>
                <a:ext cx="52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s-ES" dirty="0"/>
              </a:p>
            </p:txBody>
          </p:sp>
        </p:grpSp>
        <p:sp>
          <p:nvSpPr>
            <p:cNvPr id="56" name="Text Box 15"/>
            <p:cNvSpPr txBox="1">
              <a:spLocks noChangeArrowheads="1"/>
            </p:cNvSpPr>
            <p:nvPr/>
          </p:nvSpPr>
          <p:spPr bwMode="auto">
            <a:xfrm>
              <a:off x="3697" y="2492"/>
              <a:ext cx="86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200" dirty="0"/>
                <a:t>M</a:t>
              </a:r>
              <a:r>
                <a:rPr lang="es-ES" sz="1200" dirty="0"/>
                <a:t>a</a:t>
              </a:r>
              <a:r>
                <a:rPr lang="en-US" sz="1200" dirty="0"/>
                <a:t>gnitud de respuesta  = </a:t>
              </a:r>
            </a:p>
          </p:txBody>
        </p:sp>
      </p:grpSp>
      <p:sp>
        <p:nvSpPr>
          <p:cNvPr id="60" name="Freeform 16"/>
          <p:cNvSpPr>
            <a:spLocks/>
          </p:cNvSpPr>
          <p:nvPr/>
        </p:nvSpPr>
        <p:spPr bwMode="auto">
          <a:xfrm>
            <a:off x="3250321" y="3928708"/>
            <a:ext cx="5473700" cy="1547812"/>
          </a:xfrm>
          <a:custGeom>
            <a:avLst/>
            <a:gdLst>
              <a:gd name="T0" fmla="*/ 0 w 3448"/>
              <a:gd name="T1" fmla="*/ 0 h 975"/>
              <a:gd name="T2" fmla="*/ 2147483647 w 3448"/>
              <a:gd name="T3" fmla="*/ 2147483647 h 975"/>
              <a:gd name="T4" fmla="*/ 2147483647 w 3448"/>
              <a:gd name="T5" fmla="*/ 2147483647 h 975"/>
              <a:gd name="T6" fmla="*/ 2147483647 w 3448"/>
              <a:gd name="T7" fmla="*/ 2147483647 h 975"/>
              <a:gd name="T8" fmla="*/ 2147483647 w 3448"/>
              <a:gd name="T9" fmla="*/ 2147483647 h 975"/>
              <a:gd name="T10" fmla="*/ 2147483647 w 3448"/>
              <a:gd name="T11" fmla="*/ 2147483647 h 975"/>
              <a:gd name="T12" fmla="*/ 2147483647 w 3448"/>
              <a:gd name="T13" fmla="*/ 2147483647 h 975"/>
              <a:gd name="T14" fmla="*/ 2147483647 w 3448"/>
              <a:gd name="T15" fmla="*/ 2147483647 h 975"/>
              <a:gd name="T16" fmla="*/ 2147483647 w 3448"/>
              <a:gd name="T17" fmla="*/ 2147483647 h 975"/>
              <a:gd name="T18" fmla="*/ 2147483647 w 3448"/>
              <a:gd name="T19" fmla="*/ 2147483647 h 975"/>
              <a:gd name="T20" fmla="*/ 2147483647 w 3448"/>
              <a:gd name="T21" fmla="*/ 2147483647 h 975"/>
              <a:gd name="T22" fmla="*/ 2147483647 w 3448"/>
              <a:gd name="T23" fmla="*/ 2147483647 h 975"/>
              <a:gd name="T24" fmla="*/ 2147483647 w 3448"/>
              <a:gd name="T25" fmla="*/ 2147483647 h 975"/>
              <a:gd name="T26" fmla="*/ 2147483647 w 3448"/>
              <a:gd name="T27" fmla="*/ 2147483647 h 975"/>
              <a:gd name="T28" fmla="*/ 2147483647 w 3448"/>
              <a:gd name="T29" fmla="*/ 2147483647 h 97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3448"/>
              <a:gd name="T46" fmla="*/ 0 h 975"/>
              <a:gd name="T47" fmla="*/ 3448 w 3448"/>
              <a:gd name="T48" fmla="*/ 975 h 975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3448" h="975">
                <a:moveTo>
                  <a:pt x="0" y="0"/>
                </a:moveTo>
                <a:cubicBezTo>
                  <a:pt x="174" y="128"/>
                  <a:pt x="348" y="257"/>
                  <a:pt x="499" y="408"/>
                </a:cubicBezTo>
                <a:cubicBezTo>
                  <a:pt x="650" y="559"/>
                  <a:pt x="825" y="839"/>
                  <a:pt x="908" y="907"/>
                </a:cubicBezTo>
                <a:cubicBezTo>
                  <a:pt x="991" y="975"/>
                  <a:pt x="923" y="876"/>
                  <a:pt x="998" y="816"/>
                </a:cubicBezTo>
                <a:cubicBezTo>
                  <a:pt x="1073" y="756"/>
                  <a:pt x="1263" y="642"/>
                  <a:pt x="1361" y="544"/>
                </a:cubicBezTo>
                <a:cubicBezTo>
                  <a:pt x="1459" y="446"/>
                  <a:pt x="1505" y="242"/>
                  <a:pt x="1588" y="227"/>
                </a:cubicBezTo>
                <a:cubicBezTo>
                  <a:pt x="1671" y="212"/>
                  <a:pt x="1784" y="393"/>
                  <a:pt x="1860" y="453"/>
                </a:cubicBezTo>
                <a:cubicBezTo>
                  <a:pt x="1936" y="513"/>
                  <a:pt x="1966" y="506"/>
                  <a:pt x="2042" y="589"/>
                </a:cubicBezTo>
                <a:cubicBezTo>
                  <a:pt x="2118" y="672"/>
                  <a:pt x="2216" y="937"/>
                  <a:pt x="2314" y="952"/>
                </a:cubicBezTo>
                <a:cubicBezTo>
                  <a:pt x="2412" y="967"/>
                  <a:pt x="2525" y="771"/>
                  <a:pt x="2631" y="680"/>
                </a:cubicBezTo>
                <a:cubicBezTo>
                  <a:pt x="2737" y="589"/>
                  <a:pt x="2843" y="415"/>
                  <a:pt x="2949" y="408"/>
                </a:cubicBezTo>
                <a:cubicBezTo>
                  <a:pt x="3055" y="401"/>
                  <a:pt x="3198" y="612"/>
                  <a:pt x="3266" y="635"/>
                </a:cubicBezTo>
                <a:cubicBezTo>
                  <a:pt x="3334" y="658"/>
                  <a:pt x="3334" y="582"/>
                  <a:pt x="3357" y="544"/>
                </a:cubicBezTo>
                <a:cubicBezTo>
                  <a:pt x="3380" y="506"/>
                  <a:pt x="3387" y="408"/>
                  <a:pt x="3402" y="408"/>
                </a:cubicBezTo>
                <a:cubicBezTo>
                  <a:pt x="3417" y="408"/>
                  <a:pt x="3440" y="514"/>
                  <a:pt x="3448" y="544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s-ES" dirty="0"/>
          </a:p>
        </p:txBody>
      </p:sp>
      <p:grpSp>
        <p:nvGrpSpPr>
          <p:cNvPr id="61" name="Group 17"/>
          <p:cNvGrpSpPr>
            <a:grpSpLocks/>
          </p:cNvGrpSpPr>
          <p:nvPr/>
        </p:nvGrpSpPr>
        <p:grpSpPr bwMode="auto">
          <a:xfrm>
            <a:off x="2677233" y="3639783"/>
            <a:ext cx="6081713" cy="2376487"/>
            <a:chOff x="1929" y="2205"/>
            <a:chExt cx="3831" cy="1497"/>
          </a:xfrm>
        </p:grpSpPr>
        <p:sp>
          <p:nvSpPr>
            <p:cNvPr id="62" name="Line 18"/>
            <p:cNvSpPr>
              <a:spLocks noChangeShapeType="1"/>
            </p:cNvSpPr>
            <p:nvPr/>
          </p:nvSpPr>
          <p:spPr bwMode="auto">
            <a:xfrm>
              <a:off x="2064" y="2205"/>
              <a:ext cx="0" cy="127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headEnd type="triangl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ES" dirty="0"/>
            </a:p>
          </p:txBody>
        </p:sp>
        <p:sp>
          <p:nvSpPr>
            <p:cNvPr id="63" name="Line 19"/>
            <p:cNvSpPr>
              <a:spLocks noChangeShapeType="1"/>
            </p:cNvSpPr>
            <p:nvPr/>
          </p:nvSpPr>
          <p:spPr bwMode="auto">
            <a:xfrm>
              <a:off x="2064" y="3475"/>
              <a:ext cx="36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ES" dirty="0"/>
            </a:p>
          </p:txBody>
        </p:sp>
        <p:sp>
          <p:nvSpPr>
            <p:cNvPr id="64" name="Text Box 20"/>
            <p:cNvSpPr txBox="1">
              <a:spLocks noChangeArrowheads="1"/>
            </p:cNvSpPr>
            <p:nvPr/>
          </p:nvSpPr>
          <p:spPr bwMode="auto">
            <a:xfrm>
              <a:off x="3515" y="3567"/>
              <a:ext cx="1134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800" dirty="0"/>
                <a:t>Frequency (Hz)</a:t>
              </a:r>
            </a:p>
          </p:txBody>
        </p:sp>
        <p:sp>
          <p:nvSpPr>
            <p:cNvPr id="65" name="Text Box 21"/>
            <p:cNvSpPr txBox="1">
              <a:spLocks noChangeArrowheads="1"/>
            </p:cNvSpPr>
            <p:nvPr/>
          </p:nvSpPr>
          <p:spPr bwMode="auto">
            <a:xfrm rot="-5400000">
              <a:off x="1611" y="2795"/>
              <a:ext cx="771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800" dirty="0"/>
                <a:t>Magnitude (V/V)</a:t>
              </a:r>
            </a:p>
          </p:txBody>
        </p:sp>
        <p:sp>
          <p:nvSpPr>
            <p:cNvPr id="66" name="Text Box 22"/>
            <p:cNvSpPr txBox="1">
              <a:spLocks noChangeArrowheads="1"/>
            </p:cNvSpPr>
            <p:nvPr/>
          </p:nvSpPr>
          <p:spPr bwMode="auto">
            <a:xfrm>
              <a:off x="2245" y="3475"/>
              <a:ext cx="317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800" dirty="0"/>
                <a:t>20 Hz</a:t>
              </a:r>
            </a:p>
          </p:txBody>
        </p:sp>
        <p:sp>
          <p:nvSpPr>
            <p:cNvPr id="67" name="Text Box 23"/>
            <p:cNvSpPr txBox="1">
              <a:spLocks noChangeArrowheads="1"/>
            </p:cNvSpPr>
            <p:nvPr/>
          </p:nvSpPr>
          <p:spPr bwMode="auto">
            <a:xfrm>
              <a:off x="2744" y="3475"/>
              <a:ext cx="36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800" dirty="0"/>
                <a:t>1000 Hz</a:t>
              </a:r>
            </a:p>
          </p:txBody>
        </p:sp>
        <p:sp>
          <p:nvSpPr>
            <p:cNvPr id="68" name="Text Box 24"/>
            <p:cNvSpPr txBox="1">
              <a:spLocks noChangeArrowheads="1"/>
            </p:cNvSpPr>
            <p:nvPr/>
          </p:nvSpPr>
          <p:spPr bwMode="auto">
            <a:xfrm>
              <a:off x="3288" y="3475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800" dirty="0"/>
                <a:t>10,000 Hz</a:t>
              </a:r>
            </a:p>
          </p:txBody>
        </p:sp>
        <p:sp>
          <p:nvSpPr>
            <p:cNvPr id="69" name="Text Box 25"/>
            <p:cNvSpPr txBox="1">
              <a:spLocks noChangeArrowheads="1"/>
            </p:cNvSpPr>
            <p:nvPr/>
          </p:nvSpPr>
          <p:spPr bwMode="auto">
            <a:xfrm>
              <a:off x="4059" y="3475"/>
              <a:ext cx="545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800" dirty="0"/>
                <a:t>100,000 kHz</a:t>
              </a:r>
            </a:p>
          </p:txBody>
        </p:sp>
        <p:sp>
          <p:nvSpPr>
            <p:cNvPr id="70" name="Text Box 26"/>
            <p:cNvSpPr txBox="1">
              <a:spLocks noChangeArrowheads="1"/>
            </p:cNvSpPr>
            <p:nvPr/>
          </p:nvSpPr>
          <p:spPr bwMode="auto">
            <a:xfrm>
              <a:off x="4649" y="3475"/>
              <a:ext cx="635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800" dirty="0"/>
                <a:t>1,000,000 Hz</a:t>
              </a:r>
            </a:p>
          </p:txBody>
        </p:sp>
        <p:sp>
          <p:nvSpPr>
            <p:cNvPr id="71" name="Text Box 27"/>
            <p:cNvSpPr txBox="1">
              <a:spLocks noChangeArrowheads="1"/>
            </p:cNvSpPr>
            <p:nvPr/>
          </p:nvSpPr>
          <p:spPr bwMode="auto">
            <a:xfrm>
              <a:off x="5193" y="3475"/>
              <a:ext cx="545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800" dirty="0"/>
                <a:t>2,000,000 Hz</a:t>
              </a:r>
            </a:p>
          </p:txBody>
        </p:sp>
      </p:grpSp>
      <p:grpSp>
        <p:nvGrpSpPr>
          <p:cNvPr id="72" name="Group 28"/>
          <p:cNvGrpSpPr>
            <a:grpSpLocks/>
          </p:cNvGrpSpPr>
          <p:nvPr/>
        </p:nvGrpSpPr>
        <p:grpSpPr bwMode="auto">
          <a:xfrm>
            <a:off x="2818521" y="3855683"/>
            <a:ext cx="863600" cy="298450"/>
            <a:chOff x="1971" y="2251"/>
            <a:chExt cx="544" cy="188"/>
          </a:xfrm>
        </p:grpSpPr>
        <p:sp>
          <p:nvSpPr>
            <p:cNvPr id="73" name="Text Box 29"/>
            <p:cNvSpPr txBox="1">
              <a:spLocks noChangeArrowheads="1"/>
            </p:cNvSpPr>
            <p:nvPr/>
          </p:nvSpPr>
          <p:spPr bwMode="auto">
            <a:xfrm>
              <a:off x="2198" y="2251"/>
              <a:ext cx="317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400" dirty="0"/>
                <a:t>Measured V</a:t>
              </a:r>
            </a:p>
          </p:txBody>
        </p:sp>
        <p:sp>
          <p:nvSpPr>
            <p:cNvPr id="74" name="Text Box 30"/>
            <p:cNvSpPr txBox="1">
              <a:spLocks noChangeArrowheads="1"/>
            </p:cNvSpPr>
            <p:nvPr/>
          </p:nvSpPr>
          <p:spPr bwMode="auto">
            <a:xfrm>
              <a:off x="2198" y="2342"/>
              <a:ext cx="27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400" dirty="0"/>
                <a:t>10 V</a:t>
              </a:r>
            </a:p>
          </p:txBody>
        </p:sp>
        <p:sp>
          <p:nvSpPr>
            <p:cNvPr id="75" name="Line 31"/>
            <p:cNvSpPr>
              <a:spLocks noChangeShapeType="1"/>
            </p:cNvSpPr>
            <p:nvPr/>
          </p:nvSpPr>
          <p:spPr bwMode="auto">
            <a:xfrm flipV="1">
              <a:off x="2242" y="2342"/>
              <a:ext cx="1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ES" dirty="0"/>
            </a:p>
          </p:txBody>
        </p:sp>
        <p:sp>
          <p:nvSpPr>
            <p:cNvPr id="76" name="Text Box 32"/>
            <p:cNvSpPr txBox="1">
              <a:spLocks noChangeArrowheads="1"/>
            </p:cNvSpPr>
            <p:nvPr/>
          </p:nvSpPr>
          <p:spPr bwMode="auto">
            <a:xfrm>
              <a:off x="1971" y="2299"/>
              <a:ext cx="317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400" dirty="0"/>
                <a:t>20 Hz Response = </a:t>
              </a:r>
            </a:p>
          </p:txBody>
        </p:sp>
      </p:grpSp>
      <p:grpSp>
        <p:nvGrpSpPr>
          <p:cNvPr id="77" name="Group 33"/>
          <p:cNvGrpSpPr>
            <a:grpSpLocks/>
          </p:cNvGrpSpPr>
          <p:nvPr/>
        </p:nvGrpSpPr>
        <p:grpSpPr bwMode="auto">
          <a:xfrm>
            <a:off x="2821696" y="4071583"/>
            <a:ext cx="863600" cy="298450"/>
            <a:chOff x="1971" y="2251"/>
            <a:chExt cx="544" cy="188"/>
          </a:xfrm>
        </p:grpSpPr>
        <p:sp>
          <p:nvSpPr>
            <p:cNvPr id="78" name="Text Box 34"/>
            <p:cNvSpPr txBox="1">
              <a:spLocks noChangeArrowheads="1"/>
            </p:cNvSpPr>
            <p:nvPr/>
          </p:nvSpPr>
          <p:spPr bwMode="auto">
            <a:xfrm>
              <a:off x="2198" y="2251"/>
              <a:ext cx="317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400" dirty="0"/>
                <a:t>Measured V</a:t>
              </a:r>
            </a:p>
          </p:txBody>
        </p:sp>
        <p:sp>
          <p:nvSpPr>
            <p:cNvPr id="79" name="Text Box 35"/>
            <p:cNvSpPr txBox="1">
              <a:spLocks noChangeArrowheads="1"/>
            </p:cNvSpPr>
            <p:nvPr/>
          </p:nvSpPr>
          <p:spPr bwMode="auto">
            <a:xfrm>
              <a:off x="2198" y="2342"/>
              <a:ext cx="27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400" dirty="0"/>
                <a:t>10 V</a:t>
              </a:r>
            </a:p>
          </p:txBody>
        </p:sp>
        <p:sp>
          <p:nvSpPr>
            <p:cNvPr id="80" name="Line 36"/>
            <p:cNvSpPr>
              <a:spLocks noChangeShapeType="1"/>
            </p:cNvSpPr>
            <p:nvPr/>
          </p:nvSpPr>
          <p:spPr bwMode="auto">
            <a:xfrm flipV="1">
              <a:off x="2242" y="2342"/>
              <a:ext cx="1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ES" dirty="0"/>
            </a:p>
          </p:txBody>
        </p:sp>
        <p:sp>
          <p:nvSpPr>
            <p:cNvPr id="81" name="Text Box 37"/>
            <p:cNvSpPr txBox="1">
              <a:spLocks noChangeArrowheads="1"/>
            </p:cNvSpPr>
            <p:nvPr/>
          </p:nvSpPr>
          <p:spPr bwMode="auto">
            <a:xfrm>
              <a:off x="1971" y="2299"/>
              <a:ext cx="317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400" dirty="0"/>
                <a:t>70 Hz Response = </a:t>
              </a:r>
            </a:p>
          </p:txBody>
        </p:sp>
      </p:grpSp>
      <p:grpSp>
        <p:nvGrpSpPr>
          <p:cNvPr id="82" name="Group 38"/>
          <p:cNvGrpSpPr>
            <a:grpSpLocks/>
          </p:cNvGrpSpPr>
          <p:nvPr/>
        </p:nvGrpSpPr>
        <p:grpSpPr bwMode="auto">
          <a:xfrm>
            <a:off x="2821696" y="4287483"/>
            <a:ext cx="863600" cy="298450"/>
            <a:chOff x="1971" y="2251"/>
            <a:chExt cx="544" cy="188"/>
          </a:xfrm>
        </p:grpSpPr>
        <p:sp>
          <p:nvSpPr>
            <p:cNvPr id="83" name="Text Box 39"/>
            <p:cNvSpPr txBox="1">
              <a:spLocks noChangeArrowheads="1"/>
            </p:cNvSpPr>
            <p:nvPr/>
          </p:nvSpPr>
          <p:spPr bwMode="auto">
            <a:xfrm>
              <a:off x="2198" y="2251"/>
              <a:ext cx="317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400" dirty="0"/>
                <a:t>Measured V</a:t>
              </a:r>
            </a:p>
          </p:txBody>
        </p:sp>
        <p:sp>
          <p:nvSpPr>
            <p:cNvPr id="84" name="Text Box 40"/>
            <p:cNvSpPr txBox="1">
              <a:spLocks noChangeArrowheads="1"/>
            </p:cNvSpPr>
            <p:nvPr/>
          </p:nvSpPr>
          <p:spPr bwMode="auto">
            <a:xfrm>
              <a:off x="2198" y="2342"/>
              <a:ext cx="27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400" dirty="0"/>
                <a:t>10 V</a:t>
              </a:r>
            </a:p>
          </p:txBody>
        </p:sp>
        <p:sp>
          <p:nvSpPr>
            <p:cNvPr id="85" name="Line 41"/>
            <p:cNvSpPr>
              <a:spLocks noChangeShapeType="1"/>
            </p:cNvSpPr>
            <p:nvPr/>
          </p:nvSpPr>
          <p:spPr bwMode="auto">
            <a:xfrm flipV="1">
              <a:off x="2242" y="2342"/>
              <a:ext cx="1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ES" dirty="0"/>
            </a:p>
          </p:txBody>
        </p:sp>
        <p:sp>
          <p:nvSpPr>
            <p:cNvPr id="86" name="Text Box 42"/>
            <p:cNvSpPr txBox="1">
              <a:spLocks noChangeArrowheads="1"/>
            </p:cNvSpPr>
            <p:nvPr/>
          </p:nvSpPr>
          <p:spPr bwMode="auto">
            <a:xfrm>
              <a:off x="1971" y="2299"/>
              <a:ext cx="317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400" dirty="0"/>
                <a:t>100 Hz Response = </a:t>
              </a:r>
            </a:p>
          </p:txBody>
        </p:sp>
      </p:grpSp>
      <p:grpSp>
        <p:nvGrpSpPr>
          <p:cNvPr id="87" name="Group 43"/>
          <p:cNvGrpSpPr>
            <a:grpSpLocks/>
          </p:cNvGrpSpPr>
          <p:nvPr/>
        </p:nvGrpSpPr>
        <p:grpSpPr bwMode="auto">
          <a:xfrm>
            <a:off x="2821696" y="4503383"/>
            <a:ext cx="863600" cy="298450"/>
            <a:chOff x="1971" y="2251"/>
            <a:chExt cx="544" cy="188"/>
          </a:xfrm>
        </p:grpSpPr>
        <p:sp>
          <p:nvSpPr>
            <p:cNvPr id="88" name="Text Box 44"/>
            <p:cNvSpPr txBox="1">
              <a:spLocks noChangeArrowheads="1"/>
            </p:cNvSpPr>
            <p:nvPr/>
          </p:nvSpPr>
          <p:spPr bwMode="auto">
            <a:xfrm>
              <a:off x="2198" y="2251"/>
              <a:ext cx="317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400" dirty="0"/>
                <a:t>Measured V</a:t>
              </a:r>
            </a:p>
          </p:txBody>
        </p:sp>
        <p:sp>
          <p:nvSpPr>
            <p:cNvPr id="89" name="Text Box 45"/>
            <p:cNvSpPr txBox="1">
              <a:spLocks noChangeArrowheads="1"/>
            </p:cNvSpPr>
            <p:nvPr/>
          </p:nvSpPr>
          <p:spPr bwMode="auto">
            <a:xfrm>
              <a:off x="2198" y="2342"/>
              <a:ext cx="27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400" dirty="0"/>
                <a:t>10 V</a:t>
              </a:r>
            </a:p>
          </p:txBody>
        </p:sp>
        <p:sp>
          <p:nvSpPr>
            <p:cNvPr id="90" name="Line 46"/>
            <p:cNvSpPr>
              <a:spLocks noChangeShapeType="1"/>
            </p:cNvSpPr>
            <p:nvPr/>
          </p:nvSpPr>
          <p:spPr bwMode="auto">
            <a:xfrm flipV="1">
              <a:off x="2242" y="2342"/>
              <a:ext cx="1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ES" dirty="0"/>
            </a:p>
          </p:txBody>
        </p:sp>
        <p:sp>
          <p:nvSpPr>
            <p:cNvPr id="91" name="Text Box 47"/>
            <p:cNvSpPr txBox="1">
              <a:spLocks noChangeArrowheads="1"/>
            </p:cNvSpPr>
            <p:nvPr/>
          </p:nvSpPr>
          <p:spPr bwMode="auto">
            <a:xfrm>
              <a:off x="1971" y="2299"/>
              <a:ext cx="317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400" dirty="0"/>
                <a:t>500 Hz Response = </a:t>
              </a:r>
            </a:p>
          </p:txBody>
        </p:sp>
      </p:grpSp>
      <p:grpSp>
        <p:nvGrpSpPr>
          <p:cNvPr id="92" name="Group 48"/>
          <p:cNvGrpSpPr>
            <a:grpSpLocks/>
          </p:cNvGrpSpPr>
          <p:nvPr/>
        </p:nvGrpSpPr>
        <p:grpSpPr bwMode="auto">
          <a:xfrm>
            <a:off x="2821696" y="4719283"/>
            <a:ext cx="863600" cy="298450"/>
            <a:chOff x="1971" y="2251"/>
            <a:chExt cx="544" cy="188"/>
          </a:xfrm>
        </p:grpSpPr>
        <p:sp>
          <p:nvSpPr>
            <p:cNvPr id="93" name="Text Box 49"/>
            <p:cNvSpPr txBox="1">
              <a:spLocks noChangeArrowheads="1"/>
            </p:cNvSpPr>
            <p:nvPr/>
          </p:nvSpPr>
          <p:spPr bwMode="auto">
            <a:xfrm>
              <a:off x="2198" y="2251"/>
              <a:ext cx="317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400" dirty="0"/>
                <a:t>Measured V</a:t>
              </a:r>
            </a:p>
          </p:txBody>
        </p:sp>
        <p:sp>
          <p:nvSpPr>
            <p:cNvPr id="94" name="Text Box 50"/>
            <p:cNvSpPr txBox="1">
              <a:spLocks noChangeArrowheads="1"/>
            </p:cNvSpPr>
            <p:nvPr/>
          </p:nvSpPr>
          <p:spPr bwMode="auto">
            <a:xfrm>
              <a:off x="2198" y="2342"/>
              <a:ext cx="27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400" dirty="0"/>
                <a:t>10 V</a:t>
              </a:r>
            </a:p>
          </p:txBody>
        </p:sp>
        <p:sp>
          <p:nvSpPr>
            <p:cNvPr id="95" name="Line 51"/>
            <p:cNvSpPr>
              <a:spLocks noChangeShapeType="1"/>
            </p:cNvSpPr>
            <p:nvPr/>
          </p:nvSpPr>
          <p:spPr bwMode="auto">
            <a:xfrm flipV="1">
              <a:off x="2242" y="2342"/>
              <a:ext cx="1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ES" dirty="0"/>
            </a:p>
          </p:txBody>
        </p:sp>
        <p:sp>
          <p:nvSpPr>
            <p:cNvPr id="96" name="Text Box 52"/>
            <p:cNvSpPr txBox="1">
              <a:spLocks noChangeArrowheads="1"/>
            </p:cNvSpPr>
            <p:nvPr/>
          </p:nvSpPr>
          <p:spPr bwMode="auto">
            <a:xfrm>
              <a:off x="1971" y="2299"/>
              <a:ext cx="317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400" dirty="0"/>
                <a:t>1000 Hz Response = </a:t>
              </a:r>
            </a:p>
          </p:txBody>
        </p:sp>
      </p:grpSp>
      <p:grpSp>
        <p:nvGrpSpPr>
          <p:cNvPr id="97" name="Group 53"/>
          <p:cNvGrpSpPr>
            <a:grpSpLocks/>
          </p:cNvGrpSpPr>
          <p:nvPr/>
        </p:nvGrpSpPr>
        <p:grpSpPr bwMode="auto">
          <a:xfrm>
            <a:off x="2821696" y="4935183"/>
            <a:ext cx="863600" cy="298450"/>
            <a:chOff x="1971" y="2251"/>
            <a:chExt cx="544" cy="188"/>
          </a:xfrm>
        </p:grpSpPr>
        <p:sp>
          <p:nvSpPr>
            <p:cNvPr id="98" name="Text Box 54"/>
            <p:cNvSpPr txBox="1">
              <a:spLocks noChangeArrowheads="1"/>
            </p:cNvSpPr>
            <p:nvPr/>
          </p:nvSpPr>
          <p:spPr bwMode="auto">
            <a:xfrm>
              <a:off x="2198" y="2251"/>
              <a:ext cx="317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400" dirty="0"/>
                <a:t>Measured V</a:t>
              </a:r>
            </a:p>
          </p:txBody>
        </p:sp>
        <p:sp>
          <p:nvSpPr>
            <p:cNvPr id="99" name="Text Box 55"/>
            <p:cNvSpPr txBox="1">
              <a:spLocks noChangeArrowheads="1"/>
            </p:cNvSpPr>
            <p:nvPr/>
          </p:nvSpPr>
          <p:spPr bwMode="auto">
            <a:xfrm>
              <a:off x="2198" y="2342"/>
              <a:ext cx="27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400" dirty="0"/>
                <a:t>10 V</a:t>
              </a:r>
            </a:p>
          </p:txBody>
        </p:sp>
        <p:sp>
          <p:nvSpPr>
            <p:cNvPr id="100" name="Line 56"/>
            <p:cNvSpPr>
              <a:spLocks noChangeShapeType="1"/>
            </p:cNvSpPr>
            <p:nvPr/>
          </p:nvSpPr>
          <p:spPr bwMode="auto">
            <a:xfrm flipV="1">
              <a:off x="2242" y="2342"/>
              <a:ext cx="1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ES" dirty="0"/>
            </a:p>
          </p:txBody>
        </p:sp>
        <p:sp>
          <p:nvSpPr>
            <p:cNvPr id="101" name="Text Box 57"/>
            <p:cNvSpPr txBox="1">
              <a:spLocks noChangeArrowheads="1"/>
            </p:cNvSpPr>
            <p:nvPr/>
          </p:nvSpPr>
          <p:spPr bwMode="auto">
            <a:xfrm>
              <a:off x="1971" y="2299"/>
              <a:ext cx="317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400" dirty="0"/>
                <a:t>2000 Hz Response = </a:t>
              </a:r>
            </a:p>
          </p:txBody>
        </p:sp>
      </p:grpSp>
      <p:grpSp>
        <p:nvGrpSpPr>
          <p:cNvPr id="102" name="Group 58"/>
          <p:cNvGrpSpPr>
            <a:grpSpLocks/>
          </p:cNvGrpSpPr>
          <p:nvPr/>
        </p:nvGrpSpPr>
        <p:grpSpPr bwMode="auto">
          <a:xfrm>
            <a:off x="2821696" y="5151083"/>
            <a:ext cx="863600" cy="298450"/>
            <a:chOff x="1971" y="2251"/>
            <a:chExt cx="544" cy="188"/>
          </a:xfrm>
        </p:grpSpPr>
        <p:sp>
          <p:nvSpPr>
            <p:cNvPr id="103" name="Text Box 59"/>
            <p:cNvSpPr txBox="1">
              <a:spLocks noChangeArrowheads="1"/>
            </p:cNvSpPr>
            <p:nvPr/>
          </p:nvSpPr>
          <p:spPr bwMode="auto">
            <a:xfrm>
              <a:off x="2198" y="2251"/>
              <a:ext cx="317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400" dirty="0"/>
                <a:t>Measured V</a:t>
              </a:r>
            </a:p>
          </p:txBody>
        </p:sp>
        <p:sp>
          <p:nvSpPr>
            <p:cNvPr id="104" name="Text Box 60"/>
            <p:cNvSpPr txBox="1">
              <a:spLocks noChangeArrowheads="1"/>
            </p:cNvSpPr>
            <p:nvPr/>
          </p:nvSpPr>
          <p:spPr bwMode="auto">
            <a:xfrm>
              <a:off x="2198" y="2342"/>
              <a:ext cx="27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400" dirty="0"/>
                <a:t>10 V</a:t>
              </a:r>
            </a:p>
          </p:txBody>
        </p:sp>
        <p:sp>
          <p:nvSpPr>
            <p:cNvPr id="105" name="Line 61"/>
            <p:cNvSpPr>
              <a:spLocks noChangeShapeType="1"/>
            </p:cNvSpPr>
            <p:nvPr/>
          </p:nvSpPr>
          <p:spPr bwMode="auto">
            <a:xfrm flipV="1">
              <a:off x="2242" y="2342"/>
              <a:ext cx="1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ES" dirty="0"/>
            </a:p>
          </p:txBody>
        </p:sp>
        <p:sp>
          <p:nvSpPr>
            <p:cNvPr id="106" name="Text Box 62"/>
            <p:cNvSpPr txBox="1">
              <a:spLocks noChangeArrowheads="1"/>
            </p:cNvSpPr>
            <p:nvPr/>
          </p:nvSpPr>
          <p:spPr bwMode="auto">
            <a:xfrm>
              <a:off x="1971" y="2299"/>
              <a:ext cx="317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400" dirty="0"/>
                <a:t>5000 Hz Response = </a:t>
              </a:r>
            </a:p>
          </p:txBody>
        </p:sp>
      </p:grpSp>
      <p:grpSp>
        <p:nvGrpSpPr>
          <p:cNvPr id="107" name="Group 63"/>
          <p:cNvGrpSpPr>
            <a:grpSpLocks/>
          </p:cNvGrpSpPr>
          <p:nvPr/>
        </p:nvGrpSpPr>
        <p:grpSpPr bwMode="auto">
          <a:xfrm>
            <a:off x="2821696" y="5366983"/>
            <a:ext cx="863600" cy="298450"/>
            <a:chOff x="1971" y="2251"/>
            <a:chExt cx="544" cy="188"/>
          </a:xfrm>
        </p:grpSpPr>
        <p:sp>
          <p:nvSpPr>
            <p:cNvPr id="108" name="Text Box 64"/>
            <p:cNvSpPr txBox="1">
              <a:spLocks noChangeArrowheads="1"/>
            </p:cNvSpPr>
            <p:nvPr/>
          </p:nvSpPr>
          <p:spPr bwMode="auto">
            <a:xfrm>
              <a:off x="2198" y="2251"/>
              <a:ext cx="317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400" dirty="0"/>
                <a:t>Measured V</a:t>
              </a:r>
            </a:p>
          </p:txBody>
        </p:sp>
        <p:sp>
          <p:nvSpPr>
            <p:cNvPr id="109" name="Text Box 65"/>
            <p:cNvSpPr txBox="1">
              <a:spLocks noChangeArrowheads="1"/>
            </p:cNvSpPr>
            <p:nvPr/>
          </p:nvSpPr>
          <p:spPr bwMode="auto">
            <a:xfrm>
              <a:off x="2198" y="2342"/>
              <a:ext cx="27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400" dirty="0"/>
                <a:t>10 V</a:t>
              </a:r>
            </a:p>
          </p:txBody>
        </p:sp>
        <p:sp>
          <p:nvSpPr>
            <p:cNvPr id="110" name="Line 66"/>
            <p:cNvSpPr>
              <a:spLocks noChangeShapeType="1"/>
            </p:cNvSpPr>
            <p:nvPr/>
          </p:nvSpPr>
          <p:spPr bwMode="auto">
            <a:xfrm flipV="1">
              <a:off x="2242" y="2342"/>
              <a:ext cx="1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ES" dirty="0"/>
            </a:p>
          </p:txBody>
        </p:sp>
        <p:sp>
          <p:nvSpPr>
            <p:cNvPr id="111" name="Text Box 67"/>
            <p:cNvSpPr txBox="1">
              <a:spLocks noChangeArrowheads="1"/>
            </p:cNvSpPr>
            <p:nvPr/>
          </p:nvSpPr>
          <p:spPr bwMode="auto">
            <a:xfrm>
              <a:off x="1971" y="2299"/>
              <a:ext cx="317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400" dirty="0"/>
                <a:t>10,000 Hz Response = </a:t>
              </a:r>
            </a:p>
          </p:txBody>
        </p:sp>
      </p:grpSp>
      <p:grpSp>
        <p:nvGrpSpPr>
          <p:cNvPr id="112" name="Group 68"/>
          <p:cNvGrpSpPr>
            <a:grpSpLocks/>
          </p:cNvGrpSpPr>
          <p:nvPr/>
        </p:nvGrpSpPr>
        <p:grpSpPr bwMode="auto">
          <a:xfrm>
            <a:off x="3685296" y="3846158"/>
            <a:ext cx="863600" cy="298450"/>
            <a:chOff x="1971" y="2251"/>
            <a:chExt cx="544" cy="188"/>
          </a:xfrm>
        </p:grpSpPr>
        <p:sp>
          <p:nvSpPr>
            <p:cNvPr id="113" name="Text Box 69"/>
            <p:cNvSpPr txBox="1">
              <a:spLocks noChangeArrowheads="1"/>
            </p:cNvSpPr>
            <p:nvPr/>
          </p:nvSpPr>
          <p:spPr bwMode="auto">
            <a:xfrm>
              <a:off x="2198" y="2251"/>
              <a:ext cx="317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400" dirty="0"/>
                <a:t>Measured V</a:t>
              </a:r>
            </a:p>
          </p:txBody>
        </p:sp>
        <p:sp>
          <p:nvSpPr>
            <p:cNvPr id="114" name="Text Box 70"/>
            <p:cNvSpPr txBox="1">
              <a:spLocks noChangeArrowheads="1"/>
            </p:cNvSpPr>
            <p:nvPr/>
          </p:nvSpPr>
          <p:spPr bwMode="auto">
            <a:xfrm>
              <a:off x="2198" y="2342"/>
              <a:ext cx="27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400" dirty="0"/>
                <a:t>10 V</a:t>
              </a:r>
            </a:p>
          </p:txBody>
        </p:sp>
        <p:sp>
          <p:nvSpPr>
            <p:cNvPr id="115" name="Line 71"/>
            <p:cNvSpPr>
              <a:spLocks noChangeShapeType="1"/>
            </p:cNvSpPr>
            <p:nvPr/>
          </p:nvSpPr>
          <p:spPr bwMode="auto">
            <a:xfrm flipV="1">
              <a:off x="2242" y="2342"/>
              <a:ext cx="1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ES" dirty="0"/>
            </a:p>
          </p:txBody>
        </p:sp>
        <p:sp>
          <p:nvSpPr>
            <p:cNvPr id="116" name="Text Box 72"/>
            <p:cNvSpPr txBox="1">
              <a:spLocks noChangeArrowheads="1"/>
            </p:cNvSpPr>
            <p:nvPr/>
          </p:nvSpPr>
          <p:spPr bwMode="auto">
            <a:xfrm>
              <a:off x="1971" y="2299"/>
              <a:ext cx="317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400" dirty="0"/>
                <a:t>50,000 Hz Response = </a:t>
              </a:r>
            </a:p>
          </p:txBody>
        </p:sp>
      </p:grpSp>
      <p:grpSp>
        <p:nvGrpSpPr>
          <p:cNvPr id="117" name="Group 73"/>
          <p:cNvGrpSpPr>
            <a:grpSpLocks/>
          </p:cNvGrpSpPr>
          <p:nvPr/>
        </p:nvGrpSpPr>
        <p:grpSpPr bwMode="auto">
          <a:xfrm>
            <a:off x="3688471" y="4062058"/>
            <a:ext cx="863600" cy="298450"/>
            <a:chOff x="1971" y="2251"/>
            <a:chExt cx="544" cy="188"/>
          </a:xfrm>
        </p:grpSpPr>
        <p:sp>
          <p:nvSpPr>
            <p:cNvPr id="118" name="Text Box 74"/>
            <p:cNvSpPr txBox="1">
              <a:spLocks noChangeArrowheads="1"/>
            </p:cNvSpPr>
            <p:nvPr/>
          </p:nvSpPr>
          <p:spPr bwMode="auto">
            <a:xfrm>
              <a:off x="2198" y="2251"/>
              <a:ext cx="317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400" dirty="0"/>
                <a:t>Measured V</a:t>
              </a:r>
            </a:p>
          </p:txBody>
        </p:sp>
        <p:sp>
          <p:nvSpPr>
            <p:cNvPr id="119" name="Text Box 75"/>
            <p:cNvSpPr txBox="1">
              <a:spLocks noChangeArrowheads="1"/>
            </p:cNvSpPr>
            <p:nvPr/>
          </p:nvSpPr>
          <p:spPr bwMode="auto">
            <a:xfrm>
              <a:off x="2198" y="2342"/>
              <a:ext cx="27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400" dirty="0"/>
                <a:t>10 V</a:t>
              </a:r>
            </a:p>
          </p:txBody>
        </p:sp>
        <p:sp>
          <p:nvSpPr>
            <p:cNvPr id="120" name="Line 76"/>
            <p:cNvSpPr>
              <a:spLocks noChangeShapeType="1"/>
            </p:cNvSpPr>
            <p:nvPr/>
          </p:nvSpPr>
          <p:spPr bwMode="auto">
            <a:xfrm flipV="1">
              <a:off x="2242" y="2342"/>
              <a:ext cx="1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ES" dirty="0"/>
            </a:p>
          </p:txBody>
        </p:sp>
        <p:sp>
          <p:nvSpPr>
            <p:cNvPr id="121" name="Text Box 77"/>
            <p:cNvSpPr txBox="1">
              <a:spLocks noChangeArrowheads="1"/>
            </p:cNvSpPr>
            <p:nvPr/>
          </p:nvSpPr>
          <p:spPr bwMode="auto">
            <a:xfrm>
              <a:off x="1971" y="2299"/>
              <a:ext cx="317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400" dirty="0"/>
                <a:t>100,000 Hz Response = </a:t>
              </a:r>
            </a:p>
          </p:txBody>
        </p:sp>
      </p:grpSp>
      <p:grpSp>
        <p:nvGrpSpPr>
          <p:cNvPr id="122" name="Group 78"/>
          <p:cNvGrpSpPr>
            <a:grpSpLocks/>
          </p:cNvGrpSpPr>
          <p:nvPr/>
        </p:nvGrpSpPr>
        <p:grpSpPr bwMode="auto">
          <a:xfrm>
            <a:off x="3688471" y="4277958"/>
            <a:ext cx="863600" cy="298450"/>
            <a:chOff x="1971" y="2251"/>
            <a:chExt cx="544" cy="188"/>
          </a:xfrm>
        </p:grpSpPr>
        <p:sp>
          <p:nvSpPr>
            <p:cNvPr id="123" name="Text Box 79"/>
            <p:cNvSpPr txBox="1">
              <a:spLocks noChangeArrowheads="1"/>
            </p:cNvSpPr>
            <p:nvPr/>
          </p:nvSpPr>
          <p:spPr bwMode="auto">
            <a:xfrm>
              <a:off x="2198" y="2251"/>
              <a:ext cx="317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400" dirty="0"/>
                <a:t>Measured V</a:t>
              </a:r>
            </a:p>
          </p:txBody>
        </p:sp>
        <p:sp>
          <p:nvSpPr>
            <p:cNvPr id="124" name="Text Box 80"/>
            <p:cNvSpPr txBox="1">
              <a:spLocks noChangeArrowheads="1"/>
            </p:cNvSpPr>
            <p:nvPr/>
          </p:nvSpPr>
          <p:spPr bwMode="auto">
            <a:xfrm>
              <a:off x="2198" y="2342"/>
              <a:ext cx="27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400" dirty="0"/>
                <a:t>10 V</a:t>
              </a:r>
            </a:p>
          </p:txBody>
        </p:sp>
        <p:sp>
          <p:nvSpPr>
            <p:cNvPr id="125" name="Line 81"/>
            <p:cNvSpPr>
              <a:spLocks noChangeShapeType="1"/>
            </p:cNvSpPr>
            <p:nvPr/>
          </p:nvSpPr>
          <p:spPr bwMode="auto">
            <a:xfrm flipV="1">
              <a:off x="2242" y="2342"/>
              <a:ext cx="1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ES" dirty="0"/>
            </a:p>
          </p:txBody>
        </p:sp>
        <p:sp>
          <p:nvSpPr>
            <p:cNvPr id="126" name="Text Box 82"/>
            <p:cNvSpPr txBox="1">
              <a:spLocks noChangeArrowheads="1"/>
            </p:cNvSpPr>
            <p:nvPr/>
          </p:nvSpPr>
          <p:spPr bwMode="auto">
            <a:xfrm>
              <a:off x="1971" y="2299"/>
              <a:ext cx="317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400" dirty="0"/>
                <a:t>200,000 Hz Response = </a:t>
              </a:r>
            </a:p>
          </p:txBody>
        </p:sp>
      </p:grpSp>
      <p:grpSp>
        <p:nvGrpSpPr>
          <p:cNvPr id="127" name="Group 83"/>
          <p:cNvGrpSpPr>
            <a:grpSpLocks/>
          </p:cNvGrpSpPr>
          <p:nvPr/>
        </p:nvGrpSpPr>
        <p:grpSpPr bwMode="auto">
          <a:xfrm>
            <a:off x="3688471" y="4493858"/>
            <a:ext cx="863600" cy="298450"/>
            <a:chOff x="1971" y="2251"/>
            <a:chExt cx="544" cy="188"/>
          </a:xfrm>
        </p:grpSpPr>
        <p:sp>
          <p:nvSpPr>
            <p:cNvPr id="128" name="Text Box 84"/>
            <p:cNvSpPr txBox="1">
              <a:spLocks noChangeArrowheads="1"/>
            </p:cNvSpPr>
            <p:nvPr/>
          </p:nvSpPr>
          <p:spPr bwMode="auto">
            <a:xfrm>
              <a:off x="2198" y="2251"/>
              <a:ext cx="317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400" dirty="0"/>
                <a:t>Measured V</a:t>
              </a:r>
            </a:p>
          </p:txBody>
        </p:sp>
        <p:sp>
          <p:nvSpPr>
            <p:cNvPr id="129" name="Text Box 85"/>
            <p:cNvSpPr txBox="1">
              <a:spLocks noChangeArrowheads="1"/>
            </p:cNvSpPr>
            <p:nvPr/>
          </p:nvSpPr>
          <p:spPr bwMode="auto">
            <a:xfrm>
              <a:off x="2198" y="2342"/>
              <a:ext cx="27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400" dirty="0"/>
                <a:t>10 V</a:t>
              </a:r>
            </a:p>
          </p:txBody>
        </p:sp>
        <p:sp>
          <p:nvSpPr>
            <p:cNvPr id="130" name="Line 86"/>
            <p:cNvSpPr>
              <a:spLocks noChangeShapeType="1"/>
            </p:cNvSpPr>
            <p:nvPr/>
          </p:nvSpPr>
          <p:spPr bwMode="auto">
            <a:xfrm flipV="1">
              <a:off x="2242" y="2342"/>
              <a:ext cx="1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ES" dirty="0"/>
            </a:p>
          </p:txBody>
        </p:sp>
        <p:sp>
          <p:nvSpPr>
            <p:cNvPr id="131" name="Text Box 87"/>
            <p:cNvSpPr txBox="1">
              <a:spLocks noChangeArrowheads="1"/>
            </p:cNvSpPr>
            <p:nvPr/>
          </p:nvSpPr>
          <p:spPr bwMode="auto">
            <a:xfrm>
              <a:off x="1971" y="2299"/>
              <a:ext cx="317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400" dirty="0"/>
                <a:t>500,000 Hz Response = </a:t>
              </a:r>
            </a:p>
          </p:txBody>
        </p:sp>
      </p:grpSp>
      <p:grpSp>
        <p:nvGrpSpPr>
          <p:cNvPr id="132" name="Group 88"/>
          <p:cNvGrpSpPr>
            <a:grpSpLocks/>
          </p:cNvGrpSpPr>
          <p:nvPr/>
        </p:nvGrpSpPr>
        <p:grpSpPr bwMode="auto">
          <a:xfrm>
            <a:off x="3688471" y="4709758"/>
            <a:ext cx="863600" cy="298450"/>
            <a:chOff x="1971" y="2251"/>
            <a:chExt cx="544" cy="188"/>
          </a:xfrm>
        </p:grpSpPr>
        <p:sp>
          <p:nvSpPr>
            <p:cNvPr id="133" name="Text Box 89"/>
            <p:cNvSpPr txBox="1">
              <a:spLocks noChangeArrowheads="1"/>
            </p:cNvSpPr>
            <p:nvPr/>
          </p:nvSpPr>
          <p:spPr bwMode="auto">
            <a:xfrm>
              <a:off x="2198" y="2251"/>
              <a:ext cx="317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400" dirty="0"/>
                <a:t>Measured V</a:t>
              </a:r>
            </a:p>
          </p:txBody>
        </p:sp>
        <p:sp>
          <p:nvSpPr>
            <p:cNvPr id="134" name="Text Box 90"/>
            <p:cNvSpPr txBox="1">
              <a:spLocks noChangeArrowheads="1"/>
            </p:cNvSpPr>
            <p:nvPr/>
          </p:nvSpPr>
          <p:spPr bwMode="auto">
            <a:xfrm>
              <a:off x="2198" y="2342"/>
              <a:ext cx="27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400" dirty="0"/>
                <a:t>10 V</a:t>
              </a:r>
            </a:p>
          </p:txBody>
        </p:sp>
        <p:sp>
          <p:nvSpPr>
            <p:cNvPr id="135" name="Line 91"/>
            <p:cNvSpPr>
              <a:spLocks noChangeShapeType="1"/>
            </p:cNvSpPr>
            <p:nvPr/>
          </p:nvSpPr>
          <p:spPr bwMode="auto">
            <a:xfrm flipV="1">
              <a:off x="2242" y="2342"/>
              <a:ext cx="1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ES" dirty="0"/>
            </a:p>
          </p:txBody>
        </p:sp>
        <p:sp>
          <p:nvSpPr>
            <p:cNvPr id="136" name="Text Box 92"/>
            <p:cNvSpPr txBox="1">
              <a:spLocks noChangeArrowheads="1"/>
            </p:cNvSpPr>
            <p:nvPr/>
          </p:nvSpPr>
          <p:spPr bwMode="auto">
            <a:xfrm>
              <a:off x="1971" y="2299"/>
              <a:ext cx="317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400" dirty="0"/>
                <a:t>800,000 Hz Response = </a:t>
              </a:r>
            </a:p>
          </p:txBody>
        </p:sp>
      </p:grpSp>
      <p:grpSp>
        <p:nvGrpSpPr>
          <p:cNvPr id="137" name="Group 93"/>
          <p:cNvGrpSpPr>
            <a:grpSpLocks/>
          </p:cNvGrpSpPr>
          <p:nvPr/>
        </p:nvGrpSpPr>
        <p:grpSpPr bwMode="auto">
          <a:xfrm>
            <a:off x="3688471" y="4925658"/>
            <a:ext cx="863600" cy="298450"/>
            <a:chOff x="1971" y="2251"/>
            <a:chExt cx="544" cy="188"/>
          </a:xfrm>
        </p:grpSpPr>
        <p:sp>
          <p:nvSpPr>
            <p:cNvPr id="138" name="Text Box 94"/>
            <p:cNvSpPr txBox="1">
              <a:spLocks noChangeArrowheads="1"/>
            </p:cNvSpPr>
            <p:nvPr/>
          </p:nvSpPr>
          <p:spPr bwMode="auto">
            <a:xfrm>
              <a:off x="2198" y="2251"/>
              <a:ext cx="317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400" dirty="0"/>
                <a:t>Measured V</a:t>
              </a:r>
            </a:p>
          </p:txBody>
        </p:sp>
        <p:sp>
          <p:nvSpPr>
            <p:cNvPr id="139" name="Text Box 95"/>
            <p:cNvSpPr txBox="1">
              <a:spLocks noChangeArrowheads="1"/>
            </p:cNvSpPr>
            <p:nvPr/>
          </p:nvSpPr>
          <p:spPr bwMode="auto">
            <a:xfrm>
              <a:off x="2198" y="2342"/>
              <a:ext cx="27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400" dirty="0"/>
                <a:t>10 V</a:t>
              </a:r>
            </a:p>
          </p:txBody>
        </p:sp>
        <p:sp>
          <p:nvSpPr>
            <p:cNvPr id="140" name="Line 96"/>
            <p:cNvSpPr>
              <a:spLocks noChangeShapeType="1"/>
            </p:cNvSpPr>
            <p:nvPr/>
          </p:nvSpPr>
          <p:spPr bwMode="auto">
            <a:xfrm flipV="1">
              <a:off x="2242" y="2342"/>
              <a:ext cx="1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ES" dirty="0"/>
            </a:p>
          </p:txBody>
        </p:sp>
        <p:sp>
          <p:nvSpPr>
            <p:cNvPr id="141" name="Text Box 97"/>
            <p:cNvSpPr txBox="1">
              <a:spLocks noChangeArrowheads="1"/>
            </p:cNvSpPr>
            <p:nvPr/>
          </p:nvSpPr>
          <p:spPr bwMode="auto">
            <a:xfrm>
              <a:off x="1971" y="2299"/>
              <a:ext cx="317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400" dirty="0"/>
                <a:t>1,000,000 Hz Response = </a:t>
              </a:r>
            </a:p>
          </p:txBody>
        </p:sp>
      </p:grpSp>
      <p:grpSp>
        <p:nvGrpSpPr>
          <p:cNvPr id="142" name="Group 98"/>
          <p:cNvGrpSpPr>
            <a:grpSpLocks/>
          </p:cNvGrpSpPr>
          <p:nvPr/>
        </p:nvGrpSpPr>
        <p:grpSpPr bwMode="auto">
          <a:xfrm>
            <a:off x="3688471" y="5141558"/>
            <a:ext cx="863600" cy="298450"/>
            <a:chOff x="1971" y="2251"/>
            <a:chExt cx="544" cy="188"/>
          </a:xfrm>
        </p:grpSpPr>
        <p:sp>
          <p:nvSpPr>
            <p:cNvPr id="143" name="Text Box 99"/>
            <p:cNvSpPr txBox="1">
              <a:spLocks noChangeArrowheads="1"/>
            </p:cNvSpPr>
            <p:nvPr/>
          </p:nvSpPr>
          <p:spPr bwMode="auto">
            <a:xfrm>
              <a:off x="2198" y="2251"/>
              <a:ext cx="317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400" dirty="0"/>
                <a:t>Measured V</a:t>
              </a:r>
            </a:p>
          </p:txBody>
        </p:sp>
        <p:sp>
          <p:nvSpPr>
            <p:cNvPr id="144" name="Text Box 100"/>
            <p:cNvSpPr txBox="1">
              <a:spLocks noChangeArrowheads="1"/>
            </p:cNvSpPr>
            <p:nvPr/>
          </p:nvSpPr>
          <p:spPr bwMode="auto">
            <a:xfrm>
              <a:off x="2198" y="2342"/>
              <a:ext cx="27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400" dirty="0"/>
                <a:t>10 V</a:t>
              </a:r>
            </a:p>
          </p:txBody>
        </p:sp>
        <p:sp>
          <p:nvSpPr>
            <p:cNvPr id="145" name="Line 101"/>
            <p:cNvSpPr>
              <a:spLocks noChangeShapeType="1"/>
            </p:cNvSpPr>
            <p:nvPr/>
          </p:nvSpPr>
          <p:spPr bwMode="auto">
            <a:xfrm flipV="1">
              <a:off x="2242" y="2342"/>
              <a:ext cx="1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ES" dirty="0"/>
            </a:p>
          </p:txBody>
        </p:sp>
        <p:sp>
          <p:nvSpPr>
            <p:cNvPr id="146" name="Text Box 102"/>
            <p:cNvSpPr txBox="1">
              <a:spLocks noChangeArrowheads="1"/>
            </p:cNvSpPr>
            <p:nvPr/>
          </p:nvSpPr>
          <p:spPr bwMode="auto">
            <a:xfrm>
              <a:off x="1971" y="2299"/>
              <a:ext cx="317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400" dirty="0"/>
                <a:t>1,500,000 Hz Response = </a:t>
              </a:r>
            </a:p>
          </p:txBody>
        </p:sp>
      </p:grpSp>
      <p:grpSp>
        <p:nvGrpSpPr>
          <p:cNvPr id="147" name="Group 103"/>
          <p:cNvGrpSpPr>
            <a:grpSpLocks/>
          </p:cNvGrpSpPr>
          <p:nvPr/>
        </p:nvGrpSpPr>
        <p:grpSpPr bwMode="auto">
          <a:xfrm>
            <a:off x="3688471" y="5357458"/>
            <a:ext cx="863600" cy="298450"/>
            <a:chOff x="1971" y="2251"/>
            <a:chExt cx="544" cy="188"/>
          </a:xfrm>
        </p:grpSpPr>
        <p:sp>
          <p:nvSpPr>
            <p:cNvPr id="148" name="Text Box 104"/>
            <p:cNvSpPr txBox="1">
              <a:spLocks noChangeArrowheads="1"/>
            </p:cNvSpPr>
            <p:nvPr/>
          </p:nvSpPr>
          <p:spPr bwMode="auto">
            <a:xfrm>
              <a:off x="2198" y="2251"/>
              <a:ext cx="317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400" dirty="0"/>
                <a:t>Measured V</a:t>
              </a:r>
            </a:p>
          </p:txBody>
        </p:sp>
        <p:sp>
          <p:nvSpPr>
            <p:cNvPr id="149" name="Text Box 105"/>
            <p:cNvSpPr txBox="1">
              <a:spLocks noChangeArrowheads="1"/>
            </p:cNvSpPr>
            <p:nvPr/>
          </p:nvSpPr>
          <p:spPr bwMode="auto">
            <a:xfrm>
              <a:off x="2198" y="2342"/>
              <a:ext cx="27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400" dirty="0"/>
                <a:t>10 V</a:t>
              </a:r>
            </a:p>
          </p:txBody>
        </p:sp>
        <p:sp>
          <p:nvSpPr>
            <p:cNvPr id="150" name="Line 106"/>
            <p:cNvSpPr>
              <a:spLocks noChangeShapeType="1"/>
            </p:cNvSpPr>
            <p:nvPr/>
          </p:nvSpPr>
          <p:spPr bwMode="auto">
            <a:xfrm flipV="1">
              <a:off x="2242" y="2342"/>
              <a:ext cx="1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ES" dirty="0"/>
            </a:p>
          </p:txBody>
        </p:sp>
        <p:sp>
          <p:nvSpPr>
            <p:cNvPr id="151" name="Text Box 107"/>
            <p:cNvSpPr txBox="1">
              <a:spLocks noChangeArrowheads="1"/>
            </p:cNvSpPr>
            <p:nvPr/>
          </p:nvSpPr>
          <p:spPr bwMode="auto">
            <a:xfrm>
              <a:off x="1971" y="2299"/>
              <a:ext cx="317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400" dirty="0"/>
                <a:t>2,000,000 Hz Response =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5035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3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4.44444E-6 L 0.45677 -0.08403 " pathEditMode="relative" ptsTypes="AA">
                                      <p:cBhvr>
                                        <p:cTn id="60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5.55556E-6 L 0.40156 -0.10508 " pathEditMode="relative" ptsTypes="AA">
                                      <p:cBhvr>
                                        <p:cTn id="62" dur="2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5.55556E-6 L 0.34653 -0.02106 " pathEditMode="relative" ptsTypes="AA">
                                      <p:cBhvr>
                                        <p:cTn id="64" dur="2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5.55556E-6 L 0.32292 0.05255 " pathEditMode="relative" ptsTypes="AA">
                                      <p:cBhvr>
                                        <p:cTn id="66" dur="2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4.44444E-6 L 0.30712 0.10487 " pathEditMode="relative" ptsTypes="AA">
                                      <p:cBhvr>
                                        <p:cTn id="68" dur="2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4.44444E-6 L 0.27569 0.13635 " pathEditMode="relative" ptsTypes="AA">
                                      <p:cBhvr>
                                        <p:cTn id="70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4.44444E-6 L 0.25208 0.11528 " pathEditMode="relative" ptsTypes="AA">
                                      <p:cBhvr>
                                        <p:cTn id="72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96296E-6 L 0.21267 0.09467 " pathEditMode="relative" ptsTypes="AA">
                                      <p:cBhvr>
                                        <p:cTn id="74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4.44444E-6 L 0.19687 -0.08403 " pathEditMode="relative" ptsTypes="AA">
                                      <p:cBhvr>
                                        <p:cTn id="76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4.44444E-6 L 0.15746 -0.01042 " pathEditMode="relative" ptsTypes="AA">
                                      <p:cBhvr>
                                        <p:cTn id="78" dur="2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4.44444E-6 L 0.13385 0.03148 " pathEditMode="relative" ptsTypes="AA">
                                      <p:cBhvr>
                                        <p:cTn id="80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4.44444E-6 L 0.11024 0.02083 " pathEditMode="relative" ptsTypes="AA">
                                      <p:cBhvr>
                                        <p:cTn id="82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5.55556E-6 L 0.07083 -0.01065 " pathEditMode="relative" ptsTypes="AA">
                                      <p:cBhvr>
                                        <p:cTn id="84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5.55556E-6 L 0.03923 -0.01066 " pathEditMode="relative" ptsTypes="AA">
                                      <p:cBhvr>
                                        <p:cTn id="86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5.55556E-6 L 0.00781 -0.01066 " pathEditMode="relative" ptsTypes="AA">
                                      <p:cBhvr>
                                        <p:cTn id="88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3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457199" y="641319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F</a:t>
            </a:r>
            <a:r>
              <a:rPr lang="es-ES_tradnl" sz="2200" b="1" dirty="0" smtClean="0">
                <a:solidFill>
                  <a:srgbClr val="000000"/>
                </a:solidFill>
              </a:rPr>
              <a:t>undamentos</a:t>
            </a:r>
            <a:r>
              <a:rPr lang="es-ES_tradnl" sz="2200" b="1" dirty="0">
                <a:solidFill>
                  <a:srgbClr val="000000"/>
                </a:solidFill>
              </a:rPr>
              <a:t>: </a:t>
            </a:r>
            <a:r>
              <a:rPr lang="es-ES_tradnl" sz="2200" b="1" dirty="0" smtClean="0">
                <a:solidFill>
                  <a:srgbClr val="000000"/>
                </a:solidFill>
              </a:rPr>
              <a:t>Base teórica (IV)</a:t>
            </a:r>
            <a:endParaRPr lang="es-ES_tradnl" sz="2200" b="1" dirty="0">
              <a:solidFill>
                <a:srgbClr val="000000"/>
              </a:solidFill>
            </a:endParaRP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22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  <p:sp>
        <p:nvSpPr>
          <p:cNvPr id="152" name="Rectangle 3"/>
          <p:cNvSpPr txBox="1">
            <a:spLocks noChangeArrowheads="1"/>
          </p:cNvSpPr>
          <p:nvPr/>
        </p:nvSpPr>
        <p:spPr>
          <a:xfrm>
            <a:off x="523875" y="1263650"/>
            <a:ext cx="8224838" cy="20208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dirty="0" smtClean="0">
                <a:latin typeface="Arial" charset="0"/>
              </a:rPr>
              <a:t>Modelo eléctrico del transformador = Circuito RLC</a:t>
            </a:r>
          </a:p>
          <a:p>
            <a:pPr lvl="1">
              <a:buFont typeface="Wingdings" charset="0"/>
              <a:buChar char="§"/>
            </a:pPr>
            <a:r>
              <a:rPr lang="es-ES_tradnl" sz="1800" dirty="0" smtClean="0">
                <a:latin typeface="Arial" charset="0"/>
                <a:cs typeface="Times New Roman" charset="0"/>
              </a:rPr>
              <a:t>Impedancia efectiva a cada frecuencia</a:t>
            </a:r>
            <a:endParaRPr lang="es-ES_tradnl" sz="1800" dirty="0">
              <a:latin typeface="Arial" charset="0"/>
              <a:cs typeface="Times New Roman" charset="0"/>
            </a:endParaRPr>
          </a:p>
        </p:txBody>
      </p:sp>
      <p:pic>
        <p:nvPicPr>
          <p:cNvPr id="15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46" t="52763" r="58037" b="45329"/>
          <a:stretch>
            <a:fillRect/>
          </a:stretch>
        </p:blipFill>
        <p:spPr bwMode="auto">
          <a:xfrm>
            <a:off x="466725" y="4437063"/>
            <a:ext cx="16573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4" name="Group 4"/>
          <p:cNvGrpSpPr>
            <a:grpSpLocks/>
          </p:cNvGrpSpPr>
          <p:nvPr/>
        </p:nvGrpSpPr>
        <p:grpSpPr bwMode="auto">
          <a:xfrm>
            <a:off x="0" y="3573463"/>
            <a:ext cx="1187450" cy="792162"/>
            <a:chOff x="0" y="2251"/>
            <a:chExt cx="748" cy="499"/>
          </a:xfrm>
        </p:grpSpPr>
        <p:sp>
          <p:nvSpPr>
            <p:cNvPr id="155" name="Text Box 5"/>
            <p:cNvSpPr txBox="1">
              <a:spLocks noChangeArrowheads="1"/>
            </p:cNvSpPr>
            <p:nvPr/>
          </p:nvSpPr>
          <p:spPr bwMode="auto">
            <a:xfrm>
              <a:off x="0" y="2251"/>
              <a:ext cx="748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/>
                <a:t>Aplicado 10 V</a:t>
              </a:r>
            </a:p>
          </p:txBody>
        </p:sp>
        <p:sp>
          <p:nvSpPr>
            <p:cNvPr id="156" name="Line 6"/>
            <p:cNvSpPr>
              <a:spLocks noChangeShapeType="1"/>
            </p:cNvSpPr>
            <p:nvPr/>
          </p:nvSpPr>
          <p:spPr bwMode="auto">
            <a:xfrm>
              <a:off x="452" y="2568"/>
              <a:ext cx="0" cy="18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ES" dirty="0"/>
            </a:p>
          </p:txBody>
        </p:sp>
      </p:grpSp>
      <p:grpSp>
        <p:nvGrpSpPr>
          <p:cNvPr id="157" name="Group 7"/>
          <p:cNvGrpSpPr>
            <a:grpSpLocks/>
          </p:cNvGrpSpPr>
          <p:nvPr/>
        </p:nvGrpSpPr>
        <p:grpSpPr bwMode="auto">
          <a:xfrm>
            <a:off x="1331913" y="3716338"/>
            <a:ext cx="1368425" cy="649287"/>
            <a:chOff x="3107" y="2704"/>
            <a:chExt cx="862" cy="409"/>
          </a:xfrm>
        </p:grpSpPr>
        <p:sp>
          <p:nvSpPr>
            <p:cNvPr id="158" name="Text Box 8"/>
            <p:cNvSpPr txBox="1">
              <a:spLocks noChangeArrowheads="1"/>
            </p:cNvSpPr>
            <p:nvPr/>
          </p:nvSpPr>
          <p:spPr bwMode="auto">
            <a:xfrm>
              <a:off x="3107" y="2704"/>
              <a:ext cx="86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/>
                <a:t>Medido V</a:t>
              </a:r>
            </a:p>
          </p:txBody>
        </p:sp>
        <p:sp>
          <p:nvSpPr>
            <p:cNvPr id="159" name="Line 9"/>
            <p:cNvSpPr>
              <a:spLocks noChangeShapeType="1"/>
            </p:cNvSpPr>
            <p:nvPr/>
          </p:nvSpPr>
          <p:spPr bwMode="auto">
            <a:xfrm flipV="1">
              <a:off x="3560" y="2932"/>
              <a:ext cx="0" cy="18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ES" dirty="0"/>
            </a:p>
          </p:txBody>
        </p:sp>
      </p:grpSp>
      <p:grpSp>
        <p:nvGrpSpPr>
          <p:cNvPr id="160" name="Group 10"/>
          <p:cNvGrpSpPr>
            <a:grpSpLocks/>
          </p:cNvGrpSpPr>
          <p:nvPr/>
        </p:nvGrpSpPr>
        <p:grpSpPr bwMode="auto">
          <a:xfrm>
            <a:off x="107951" y="5127635"/>
            <a:ext cx="2397550" cy="635001"/>
            <a:chOff x="3697" y="2459"/>
            <a:chExt cx="1588" cy="400"/>
          </a:xfrm>
        </p:grpSpPr>
        <p:grpSp>
          <p:nvGrpSpPr>
            <p:cNvPr id="161" name="Group 11"/>
            <p:cNvGrpSpPr>
              <a:grpSpLocks/>
            </p:cNvGrpSpPr>
            <p:nvPr/>
          </p:nvGrpSpPr>
          <p:grpSpPr bwMode="auto">
            <a:xfrm>
              <a:off x="4379" y="2459"/>
              <a:ext cx="906" cy="400"/>
              <a:chOff x="4379" y="2459"/>
              <a:chExt cx="906" cy="400"/>
            </a:xfrm>
          </p:grpSpPr>
          <p:sp>
            <p:nvSpPr>
              <p:cNvPr id="163" name="Text Box 12"/>
              <p:cNvSpPr txBox="1">
                <a:spLocks noChangeArrowheads="1"/>
              </p:cNvSpPr>
              <p:nvPr/>
            </p:nvSpPr>
            <p:spPr bwMode="auto">
              <a:xfrm>
                <a:off x="4424" y="2459"/>
                <a:ext cx="861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1200" dirty="0"/>
                  <a:t>Medido V</a:t>
                </a:r>
              </a:p>
            </p:txBody>
          </p:sp>
          <p:sp>
            <p:nvSpPr>
              <p:cNvPr id="164" name="Text Box 13"/>
              <p:cNvSpPr txBox="1">
                <a:spLocks noChangeArrowheads="1"/>
              </p:cNvSpPr>
              <p:nvPr/>
            </p:nvSpPr>
            <p:spPr bwMode="auto">
              <a:xfrm>
                <a:off x="4424" y="2686"/>
                <a:ext cx="861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1200" dirty="0"/>
                  <a:t>Aplicado V</a:t>
                </a:r>
              </a:p>
            </p:txBody>
          </p:sp>
          <p:sp>
            <p:nvSpPr>
              <p:cNvPr id="165" name="Line 14"/>
              <p:cNvSpPr>
                <a:spLocks noChangeShapeType="1"/>
              </p:cNvSpPr>
              <p:nvPr/>
            </p:nvSpPr>
            <p:spPr bwMode="auto">
              <a:xfrm>
                <a:off x="4379" y="2686"/>
                <a:ext cx="57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s-ES" dirty="0"/>
              </a:p>
            </p:txBody>
          </p:sp>
        </p:grpSp>
        <p:sp>
          <p:nvSpPr>
            <p:cNvPr id="162" name="Text Box 15"/>
            <p:cNvSpPr txBox="1">
              <a:spLocks noChangeArrowheads="1"/>
            </p:cNvSpPr>
            <p:nvPr/>
          </p:nvSpPr>
          <p:spPr bwMode="auto">
            <a:xfrm>
              <a:off x="3697" y="2492"/>
              <a:ext cx="86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200" dirty="0"/>
                <a:t>Magnitud de Respuesta = </a:t>
              </a:r>
            </a:p>
          </p:txBody>
        </p:sp>
      </p:grpSp>
      <p:sp>
        <p:nvSpPr>
          <p:cNvPr id="166" name="Freeform 16"/>
          <p:cNvSpPr>
            <a:spLocks/>
          </p:cNvSpPr>
          <p:nvPr/>
        </p:nvSpPr>
        <p:spPr bwMode="auto">
          <a:xfrm>
            <a:off x="3278543" y="3773487"/>
            <a:ext cx="5473700" cy="1547812"/>
          </a:xfrm>
          <a:custGeom>
            <a:avLst/>
            <a:gdLst>
              <a:gd name="T0" fmla="*/ 0 w 3448"/>
              <a:gd name="T1" fmla="*/ 0 h 975"/>
              <a:gd name="T2" fmla="*/ 2147483647 w 3448"/>
              <a:gd name="T3" fmla="*/ 2147483647 h 975"/>
              <a:gd name="T4" fmla="*/ 2147483647 w 3448"/>
              <a:gd name="T5" fmla="*/ 2147483647 h 975"/>
              <a:gd name="T6" fmla="*/ 2147483647 w 3448"/>
              <a:gd name="T7" fmla="*/ 2147483647 h 975"/>
              <a:gd name="T8" fmla="*/ 2147483647 w 3448"/>
              <a:gd name="T9" fmla="*/ 2147483647 h 975"/>
              <a:gd name="T10" fmla="*/ 2147483647 w 3448"/>
              <a:gd name="T11" fmla="*/ 2147483647 h 975"/>
              <a:gd name="T12" fmla="*/ 2147483647 w 3448"/>
              <a:gd name="T13" fmla="*/ 2147483647 h 975"/>
              <a:gd name="T14" fmla="*/ 2147483647 w 3448"/>
              <a:gd name="T15" fmla="*/ 2147483647 h 975"/>
              <a:gd name="T16" fmla="*/ 2147483647 w 3448"/>
              <a:gd name="T17" fmla="*/ 2147483647 h 975"/>
              <a:gd name="T18" fmla="*/ 2147483647 w 3448"/>
              <a:gd name="T19" fmla="*/ 2147483647 h 975"/>
              <a:gd name="T20" fmla="*/ 2147483647 w 3448"/>
              <a:gd name="T21" fmla="*/ 2147483647 h 975"/>
              <a:gd name="T22" fmla="*/ 2147483647 w 3448"/>
              <a:gd name="T23" fmla="*/ 2147483647 h 975"/>
              <a:gd name="T24" fmla="*/ 2147483647 w 3448"/>
              <a:gd name="T25" fmla="*/ 2147483647 h 975"/>
              <a:gd name="T26" fmla="*/ 2147483647 w 3448"/>
              <a:gd name="T27" fmla="*/ 2147483647 h 975"/>
              <a:gd name="T28" fmla="*/ 2147483647 w 3448"/>
              <a:gd name="T29" fmla="*/ 2147483647 h 97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3448"/>
              <a:gd name="T46" fmla="*/ 0 h 975"/>
              <a:gd name="T47" fmla="*/ 3448 w 3448"/>
              <a:gd name="T48" fmla="*/ 975 h 975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3448" h="975">
                <a:moveTo>
                  <a:pt x="0" y="0"/>
                </a:moveTo>
                <a:cubicBezTo>
                  <a:pt x="174" y="128"/>
                  <a:pt x="348" y="257"/>
                  <a:pt x="499" y="408"/>
                </a:cubicBezTo>
                <a:cubicBezTo>
                  <a:pt x="650" y="559"/>
                  <a:pt x="825" y="839"/>
                  <a:pt x="908" y="907"/>
                </a:cubicBezTo>
                <a:cubicBezTo>
                  <a:pt x="991" y="975"/>
                  <a:pt x="923" y="876"/>
                  <a:pt x="998" y="816"/>
                </a:cubicBezTo>
                <a:cubicBezTo>
                  <a:pt x="1073" y="756"/>
                  <a:pt x="1263" y="642"/>
                  <a:pt x="1361" y="544"/>
                </a:cubicBezTo>
                <a:cubicBezTo>
                  <a:pt x="1459" y="446"/>
                  <a:pt x="1505" y="242"/>
                  <a:pt x="1588" y="227"/>
                </a:cubicBezTo>
                <a:cubicBezTo>
                  <a:pt x="1671" y="212"/>
                  <a:pt x="1784" y="393"/>
                  <a:pt x="1860" y="453"/>
                </a:cubicBezTo>
                <a:cubicBezTo>
                  <a:pt x="1936" y="513"/>
                  <a:pt x="1966" y="506"/>
                  <a:pt x="2042" y="589"/>
                </a:cubicBezTo>
                <a:cubicBezTo>
                  <a:pt x="2118" y="672"/>
                  <a:pt x="2216" y="937"/>
                  <a:pt x="2314" y="952"/>
                </a:cubicBezTo>
                <a:cubicBezTo>
                  <a:pt x="2412" y="967"/>
                  <a:pt x="2525" y="771"/>
                  <a:pt x="2631" y="680"/>
                </a:cubicBezTo>
                <a:cubicBezTo>
                  <a:pt x="2737" y="589"/>
                  <a:pt x="2843" y="415"/>
                  <a:pt x="2949" y="408"/>
                </a:cubicBezTo>
                <a:cubicBezTo>
                  <a:pt x="3055" y="401"/>
                  <a:pt x="3198" y="612"/>
                  <a:pt x="3266" y="635"/>
                </a:cubicBezTo>
                <a:cubicBezTo>
                  <a:pt x="3334" y="658"/>
                  <a:pt x="3334" y="582"/>
                  <a:pt x="3357" y="544"/>
                </a:cubicBezTo>
                <a:cubicBezTo>
                  <a:pt x="3380" y="506"/>
                  <a:pt x="3387" y="408"/>
                  <a:pt x="3402" y="408"/>
                </a:cubicBezTo>
                <a:cubicBezTo>
                  <a:pt x="3417" y="408"/>
                  <a:pt x="3440" y="514"/>
                  <a:pt x="3448" y="544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s-ES" dirty="0"/>
          </a:p>
        </p:txBody>
      </p:sp>
      <p:grpSp>
        <p:nvGrpSpPr>
          <p:cNvPr id="167" name="Group 17"/>
          <p:cNvGrpSpPr>
            <a:grpSpLocks/>
          </p:cNvGrpSpPr>
          <p:nvPr/>
        </p:nvGrpSpPr>
        <p:grpSpPr bwMode="auto">
          <a:xfrm>
            <a:off x="2705455" y="3484562"/>
            <a:ext cx="6081713" cy="2376487"/>
            <a:chOff x="1929" y="2205"/>
            <a:chExt cx="3831" cy="1497"/>
          </a:xfrm>
        </p:grpSpPr>
        <p:sp>
          <p:nvSpPr>
            <p:cNvPr id="168" name="Line 18"/>
            <p:cNvSpPr>
              <a:spLocks noChangeShapeType="1"/>
            </p:cNvSpPr>
            <p:nvPr/>
          </p:nvSpPr>
          <p:spPr bwMode="auto">
            <a:xfrm>
              <a:off x="2064" y="2205"/>
              <a:ext cx="0" cy="127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headEnd type="triangl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ES" dirty="0"/>
            </a:p>
          </p:txBody>
        </p:sp>
        <p:sp>
          <p:nvSpPr>
            <p:cNvPr id="169" name="Line 19"/>
            <p:cNvSpPr>
              <a:spLocks noChangeShapeType="1"/>
            </p:cNvSpPr>
            <p:nvPr/>
          </p:nvSpPr>
          <p:spPr bwMode="auto">
            <a:xfrm>
              <a:off x="2064" y="3475"/>
              <a:ext cx="36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s-ES" dirty="0"/>
            </a:p>
          </p:txBody>
        </p:sp>
        <p:sp>
          <p:nvSpPr>
            <p:cNvPr id="170" name="Text Box 20"/>
            <p:cNvSpPr txBox="1">
              <a:spLocks noChangeArrowheads="1"/>
            </p:cNvSpPr>
            <p:nvPr/>
          </p:nvSpPr>
          <p:spPr bwMode="auto">
            <a:xfrm>
              <a:off x="3515" y="3567"/>
              <a:ext cx="1134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800" dirty="0"/>
                <a:t>Frequency (Hz)</a:t>
              </a:r>
            </a:p>
          </p:txBody>
        </p:sp>
        <p:sp>
          <p:nvSpPr>
            <p:cNvPr id="171" name="Text Box 21"/>
            <p:cNvSpPr txBox="1">
              <a:spLocks noChangeArrowheads="1"/>
            </p:cNvSpPr>
            <p:nvPr/>
          </p:nvSpPr>
          <p:spPr bwMode="auto">
            <a:xfrm rot="-5400000">
              <a:off x="1611" y="2795"/>
              <a:ext cx="771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800" dirty="0"/>
                <a:t>Magnitude (V/V)</a:t>
              </a:r>
            </a:p>
          </p:txBody>
        </p:sp>
        <p:sp>
          <p:nvSpPr>
            <p:cNvPr id="172" name="Text Box 22"/>
            <p:cNvSpPr txBox="1">
              <a:spLocks noChangeArrowheads="1"/>
            </p:cNvSpPr>
            <p:nvPr/>
          </p:nvSpPr>
          <p:spPr bwMode="auto">
            <a:xfrm>
              <a:off x="2245" y="3475"/>
              <a:ext cx="317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800" dirty="0"/>
                <a:t>20 Hz</a:t>
              </a:r>
            </a:p>
          </p:txBody>
        </p:sp>
        <p:sp>
          <p:nvSpPr>
            <p:cNvPr id="173" name="Text Box 23"/>
            <p:cNvSpPr txBox="1">
              <a:spLocks noChangeArrowheads="1"/>
            </p:cNvSpPr>
            <p:nvPr/>
          </p:nvSpPr>
          <p:spPr bwMode="auto">
            <a:xfrm>
              <a:off x="2744" y="3475"/>
              <a:ext cx="36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800" dirty="0"/>
                <a:t>1000 Hz</a:t>
              </a:r>
            </a:p>
          </p:txBody>
        </p:sp>
        <p:sp>
          <p:nvSpPr>
            <p:cNvPr id="174" name="Text Box 24"/>
            <p:cNvSpPr txBox="1">
              <a:spLocks noChangeArrowheads="1"/>
            </p:cNvSpPr>
            <p:nvPr/>
          </p:nvSpPr>
          <p:spPr bwMode="auto">
            <a:xfrm>
              <a:off x="3288" y="3475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800" dirty="0"/>
                <a:t>10,000 Hz</a:t>
              </a:r>
            </a:p>
          </p:txBody>
        </p:sp>
        <p:sp>
          <p:nvSpPr>
            <p:cNvPr id="175" name="Text Box 25"/>
            <p:cNvSpPr txBox="1">
              <a:spLocks noChangeArrowheads="1"/>
            </p:cNvSpPr>
            <p:nvPr/>
          </p:nvSpPr>
          <p:spPr bwMode="auto">
            <a:xfrm>
              <a:off x="4059" y="3475"/>
              <a:ext cx="545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800" dirty="0"/>
                <a:t>100,000 kHz</a:t>
              </a:r>
            </a:p>
          </p:txBody>
        </p:sp>
        <p:sp>
          <p:nvSpPr>
            <p:cNvPr id="176" name="Text Box 26"/>
            <p:cNvSpPr txBox="1">
              <a:spLocks noChangeArrowheads="1"/>
            </p:cNvSpPr>
            <p:nvPr/>
          </p:nvSpPr>
          <p:spPr bwMode="auto">
            <a:xfrm>
              <a:off x="4649" y="3475"/>
              <a:ext cx="635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800" dirty="0"/>
                <a:t>1,000,000 Hz</a:t>
              </a:r>
            </a:p>
          </p:txBody>
        </p:sp>
        <p:sp>
          <p:nvSpPr>
            <p:cNvPr id="177" name="Text Box 27"/>
            <p:cNvSpPr txBox="1">
              <a:spLocks noChangeArrowheads="1"/>
            </p:cNvSpPr>
            <p:nvPr/>
          </p:nvSpPr>
          <p:spPr bwMode="auto">
            <a:xfrm>
              <a:off x="5193" y="3475"/>
              <a:ext cx="545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800" dirty="0"/>
                <a:t>2,000,000 Hz</a:t>
              </a:r>
            </a:p>
          </p:txBody>
        </p:sp>
      </p:grpSp>
      <p:sp>
        <p:nvSpPr>
          <p:cNvPr id="178" name="Text Box 32"/>
          <p:cNvSpPr txBox="1">
            <a:spLocks noChangeArrowheads="1"/>
          </p:cNvSpPr>
          <p:nvPr/>
        </p:nvSpPr>
        <p:spPr bwMode="auto">
          <a:xfrm>
            <a:off x="2849918" y="3843337"/>
            <a:ext cx="15128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800" dirty="0"/>
              <a:t>20 Hz Response </a:t>
            </a:r>
          </a:p>
        </p:txBody>
      </p:sp>
      <p:sp>
        <p:nvSpPr>
          <p:cNvPr id="179" name="Text Box 37"/>
          <p:cNvSpPr txBox="1">
            <a:spLocks noChangeArrowheads="1"/>
          </p:cNvSpPr>
          <p:nvPr/>
        </p:nvSpPr>
        <p:spPr bwMode="auto">
          <a:xfrm>
            <a:off x="3281718" y="4348162"/>
            <a:ext cx="15128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800" dirty="0"/>
              <a:t>70 Hz Response</a:t>
            </a:r>
          </a:p>
        </p:txBody>
      </p:sp>
      <p:sp>
        <p:nvSpPr>
          <p:cNvPr id="180" name="Text Box 42"/>
          <p:cNvSpPr txBox="1">
            <a:spLocks noChangeArrowheads="1"/>
          </p:cNvSpPr>
          <p:nvPr/>
        </p:nvSpPr>
        <p:spPr bwMode="auto">
          <a:xfrm>
            <a:off x="3497618" y="4492624"/>
            <a:ext cx="1512887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800" dirty="0"/>
              <a:t>100 Hz Response</a:t>
            </a:r>
          </a:p>
        </p:txBody>
      </p:sp>
      <p:sp>
        <p:nvSpPr>
          <p:cNvPr id="181" name="Text Box 47"/>
          <p:cNvSpPr txBox="1">
            <a:spLocks noChangeArrowheads="1"/>
          </p:cNvSpPr>
          <p:nvPr/>
        </p:nvSpPr>
        <p:spPr bwMode="auto">
          <a:xfrm>
            <a:off x="3713518" y="4635499"/>
            <a:ext cx="1512887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800" dirty="0"/>
              <a:t>500 Hz Response </a:t>
            </a:r>
          </a:p>
        </p:txBody>
      </p:sp>
      <p:sp>
        <p:nvSpPr>
          <p:cNvPr id="182" name="Text Box 52"/>
          <p:cNvSpPr txBox="1">
            <a:spLocks noChangeArrowheads="1"/>
          </p:cNvSpPr>
          <p:nvPr/>
        </p:nvSpPr>
        <p:spPr bwMode="auto">
          <a:xfrm>
            <a:off x="3784955" y="4924424"/>
            <a:ext cx="1512888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800" dirty="0"/>
              <a:t>1000 Hz Response</a:t>
            </a:r>
          </a:p>
        </p:txBody>
      </p:sp>
      <p:sp>
        <p:nvSpPr>
          <p:cNvPr id="183" name="Text Box 57"/>
          <p:cNvSpPr txBox="1">
            <a:spLocks noChangeArrowheads="1"/>
          </p:cNvSpPr>
          <p:nvPr/>
        </p:nvSpPr>
        <p:spPr bwMode="auto">
          <a:xfrm>
            <a:off x="4218343" y="5211762"/>
            <a:ext cx="15128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800" dirty="0"/>
              <a:t>2000 Hz Response </a:t>
            </a:r>
          </a:p>
        </p:txBody>
      </p:sp>
      <p:sp>
        <p:nvSpPr>
          <p:cNvPr id="184" name="Text Box 62"/>
          <p:cNvSpPr txBox="1">
            <a:spLocks noChangeArrowheads="1"/>
          </p:cNvSpPr>
          <p:nvPr/>
        </p:nvSpPr>
        <p:spPr bwMode="auto">
          <a:xfrm>
            <a:off x="4505680" y="5068887"/>
            <a:ext cx="1512888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800" dirty="0"/>
              <a:t>5000 Hz Response </a:t>
            </a:r>
          </a:p>
        </p:txBody>
      </p:sp>
      <p:sp>
        <p:nvSpPr>
          <p:cNvPr id="185" name="Text Box 67"/>
          <p:cNvSpPr txBox="1">
            <a:spLocks noChangeArrowheads="1"/>
          </p:cNvSpPr>
          <p:nvPr/>
        </p:nvSpPr>
        <p:spPr bwMode="auto">
          <a:xfrm>
            <a:off x="4794605" y="4851399"/>
            <a:ext cx="1512888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800" dirty="0"/>
              <a:t>10,000 Hz Response </a:t>
            </a:r>
          </a:p>
        </p:txBody>
      </p:sp>
      <p:sp>
        <p:nvSpPr>
          <p:cNvPr id="186" name="Text Box 72"/>
          <p:cNvSpPr txBox="1">
            <a:spLocks noChangeArrowheads="1"/>
          </p:cNvSpPr>
          <p:nvPr/>
        </p:nvSpPr>
        <p:spPr bwMode="auto">
          <a:xfrm>
            <a:off x="5658205" y="4422774"/>
            <a:ext cx="1512888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800" dirty="0"/>
              <a:t>50,000 Hz Response </a:t>
            </a:r>
          </a:p>
        </p:txBody>
      </p:sp>
      <p:sp>
        <p:nvSpPr>
          <p:cNvPr id="187" name="Text Box 77"/>
          <p:cNvSpPr txBox="1">
            <a:spLocks noChangeArrowheads="1"/>
          </p:cNvSpPr>
          <p:nvPr/>
        </p:nvSpPr>
        <p:spPr bwMode="auto">
          <a:xfrm>
            <a:off x="6018568" y="4635499"/>
            <a:ext cx="1512887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800" dirty="0"/>
              <a:t>100,000 Hz Response </a:t>
            </a:r>
          </a:p>
        </p:txBody>
      </p:sp>
      <p:sp>
        <p:nvSpPr>
          <p:cNvPr id="188" name="Text Box 82"/>
          <p:cNvSpPr txBox="1">
            <a:spLocks noChangeArrowheads="1"/>
          </p:cNvSpPr>
          <p:nvPr/>
        </p:nvSpPr>
        <p:spPr bwMode="auto">
          <a:xfrm>
            <a:off x="6377343" y="5068887"/>
            <a:ext cx="15128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800" dirty="0"/>
              <a:t>200,000 Hz Response </a:t>
            </a:r>
          </a:p>
        </p:txBody>
      </p:sp>
      <p:sp>
        <p:nvSpPr>
          <p:cNvPr id="189" name="Text Box 87"/>
          <p:cNvSpPr txBox="1">
            <a:spLocks noChangeArrowheads="1"/>
          </p:cNvSpPr>
          <p:nvPr/>
        </p:nvSpPr>
        <p:spPr bwMode="auto">
          <a:xfrm>
            <a:off x="6737705" y="5284787"/>
            <a:ext cx="1512888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800" dirty="0"/>
              <a:t>500,000 Hz Response </a:t>
            </a:r>
          </a:p>
        </p:txBody>
      </p:sp>
      <p:sp>
        <p:nvSpPr>
          <p:cNvPr id="190" name="Text Box 92"/>
          <p:cNvSpPr txBox="1">
            <a:spLocks noChangeArrowheads="1"/>
          </p:cNvSpPr>
          <p:nvPr/>
        </p:nvSpPr>
        <p:spPr bwMode="auto">
          <a:xfrm>
            <a:off x="6882168" y="4924424"/>
            <a:ext cx="1512887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800" dirty="0"/>
              <a:t>800,000 Hz Response </a:t>
            </a:r>
          </a:p>
        </p:txBody>
      </p:sp>
      <p:sp>
        <p:nvSpPr>
          <p:cNvPr id="191" name="Text Box 97"/>
          <p:cNvSpPr txBox="1">
            <a:spLocks noChangeArrowheads="1"/>
          </p:cNvSpPr>
          <p:nvPr/>
        </p:nvSpPr>
        <p:spPr bwMode="auto">
          <a:xfrm>
            <a:off x="7098068" y="4779962"/>
            <a:ext cx="15128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800" dirty="0"/>
              <a:t>1,000,000 Hz Response </a:t>
            </a:r>
          </a:p>
        </p:txBody>
      </p:sp>
      <p:sp>
        <p:nvSpPr>
          <p:cNvPr id="192" name="Text Box 102"/>
          <p:cNvSpPr txBox="1">
            <a:spLocks noChangeArrowheads="1"/>
          </p:cNvSpPr>
          <p:nvPr/>
        </p:nvSpPr>
        <p:spPr bwMode="auto">
          <a:xfrm>
            <a:off x="7313968" y="4276724"/>
            <a:ext cx="1512887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800" dirty="0"/>
              <a:t>1,500,000 Hz Response </a:t>
            </a:r>
          </a:p>
        </p:txBody>
      </p:sp>
      <p:sp>
        <p:nvSpPr>
          <p:cNvPr id="193" name="Text Box 107"/>
          <p:cNvSpPr txBox="1">
            <a:spLocks noChangeArrowheads="1"/>
          </p:cNvSpPr>
          <p:nvPr/>
        </p:nvSpPr>
        <p:spPr bwMode="auto">
          <a:xfrm>
            <a:off x="7674330" y="4492624"/>
            <a:ext cx="11160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800" dirty="0"/>
              <a:t>2,000,000 Hz Response </a:t>
            </a:r>
          </a:p>
        </p:txBody>
      </p:sp>
      <p:sp>
        <p:nvSpPr>
          <p:cNvPr id="194" name="Line 217"/>
          <p:cNvSpPr>
            <a:spLocks noChangeShapeType="1"/>
          </p:cNvSpPr>
          <p:nvPr/>
        </p:nvSpPr>
        <p:spPr bwMode="auto">
          <a:xfrm>
            <a:off x="3642080" y="3051174"/>
            <a:ext cx="1152525" cy="1296988"/>
          </a:xfrm>
          <a:prstGeom prst="line">
            <a:avLst/>
          </a:prstGeom>
          <a:noFill/>
          <a:ln w="12700">
            <a:solidFill>
              <a:srgbClr val="33CC33"/>
            </a:solidFill>
            <a:miter lim="800000"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ES" dirty="0"/>
          </a:p>
        </p:txBody>
      </p:sp>
      <p:sp>
        <p:nvSpPr>
          <p:cNvPr id="195" name="Line 218"/>
          <p:cNvSpPr>
            <a:spLocks noChangeShapeType="1"/>
          </p:cNvSpPr>
          <p:nvPr/>
        </p:nvSpPr>
        <p:spPr bwMode="auto">
          <a:xfrm flipV="1">
            <a:off x="4937480" y="3484562"/>
            <a:ext cx="647700" cy="863600"/>
          </a:xfrm>
          <a:prstGeom prst="line">
            <a:avLst/>
          </a:prstGeom>
          <a:noFill/>
          <a:ln w="12700">
            <a:solidFill>
              <a:srgbClr val="33CC33"/>
            </a:solidFill>
            <a:miter lim="800000"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ES" dirty="0"/>
          </a:p>
        </p:txBody>
      </p:sp>
      <p:sp>
        <p:nvSpPr>
          <p:cNvPr id="196" name="Text Box 219"/>
          <p:cNvSpPr txBox="1">
            <a:spLocks noChangeArrowheads="1"/>
          </p:cNvSpPr>
          <p:nvPr/>
        </p:nvSpPr>
        <p:spPr bwMode="auto">
          <a:xfrm>
            <a:off x="2273655" y="2830512"/>
            <a:ext cx="16557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solidFill>
                  <a:srgbClr val="33CC33"/>
                </a:solidFill>
              </a:rPr>
              <a:t>Característica Inductiva</a:t>
            </a:r>
          </a:p>
        </p:txBody>
      </p:sp>
      <p:sp>
        <p:nvSpPr>
          <p:cNvPr id="197" name="Text Box 220"/>
          <p:cNvSpPr txBox="1">
            <a:spLocks noChangeArrowheads="1"/>
          </p:cNvSpPr>
          <p:nvPr/>
        </p:nvSpPr>
        <p:spPr bwMode="auto">
          <a:xfrm>
            <a:off x="5370868" y="3268662"/>
            <a:ext cx="16557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solidFill>
                  <a:srgbClr val="33CC33"/>
                </a:solidFill>
              </a:rPr>
              <a:t>Característica Capacitiva</a:t>
            </a:r>
          </a:p>
        </p:txBody>
      </p:sp>
      <p:sp>
        <p:nvSpPr>
          <p:cNvPr id="198" name="Text Box 221"/>
          <p:cNvSpPr txBox="1">
            <a:spLocks noChangeArrowheads="1"/>
          </p:cNvSpPr>
          <p:nvPr/>
        </p:nvSpPr>
        <p:spPr bwMode="auto">
          <a:xfrm>
            <a:off x="5802668" y="6076949"/>
            <a:ext cx="16557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solidFill>
                  <a:srgbClr val="33CC33"/>
                </a:solidFill>
              </a:rPr>
              <a:t>Resonancias</a:t>
            </a:r>
          </a:p>
        </p:txBody>
      </p:sp>
      <p:sp>
        <p:nvSpPr>
          <p:cNvPr id="199" name="Line 222"/>
          <p:cNvSpPr>
            <a:spLocks noChangeShapeType="1"/>
          </p:cNvSpPr>
          <p:nvPr/>
        </p:nvSpPr>
        <p:spPr bwMode="auto">
          <a:xfrm flipH="1" flipV="1">
            <a:off x="4794605" y="5211762"/>
            <a:ext cx="1800225" cy="936625"/>
          </a:xfrm>
          <a:prstGeom prst="line">
            <a:avLst/>
          </a:prstGeom>
          <a:noFill/>
          <a:ln w="12700">
            <a:solidFill>
              <a:srgbClr val="33CC33"/>
            </a:solidFill>
            <a:miter lim="800000"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ES" dirty="0"/>
          </a:p>
        </p:txBody>
      </p:sp>
      <p:sp>
        <p:nvSpPr>
          <p:cNvPr id="200" name="Line 223"/>
          <p:cNvSpPr>
            <a:spLocks noChangeShapeType="1"/>
          </p:cNvSpPr>
          <p:nvPr/>
        </p:nvSpPr>
        <p:spPr bwMode="auto">
          <a:xfrm flipH="1" flipV="1">
            <a:off x="5802668" y="4203699"/>
            <a:ext cx="792162" cy="1944688"/>
          </a:xfrm>
          <a:prstGeom prst="line">
            <a:avLst/>
          </a:prstGeom>
          <a:noFill/>
          <a:ln w="12700">
            <a:solidFill>
              <a:srgbClr val="33CC33"/>
            </a:solidFill>
            <a:miter lim="800000"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ES" dirty="0"/>
          </a:p>
        </p:txBody>
      </p:sp>
      <p:sp>
        <p:nvSpPr>
          <p:cNvPr id="201" name="Line 224"/>
          <p:cNvSpPr>
            <a:spLocks noChangeShapeType="1"/>
          </p:cNvSpPr>
          <p:nvPr/>
        </p:nvSpPr>
        <p:spPr bwMode="auto">
          <a:xfrm flipV="1">
            <a:off x="6594830" y="5284787"/>
            <a:ext cx="358775" cy="865187"/>
          </a:xfrm>
          <a:prstGeom prst="line">
            <a:avLst/>
          </a:prstGeom>
          <a:noFill/>
          <a:ln w="12700">
            <a:solidFill>
              <a:srgbClr val="33CC33"/>
            </a:solidFill>
            <a:miter lim="800000"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ES" dirty="0"/>
          </a:p>
        </p:txBody>
      </p:sp>
      <p:sp>
        <p:nvSpPr>
          <p:cNvPr id="202" name="Line 225"/>
          <p:cNvSpPr>
            <a:spLocks noChangeShapeType="1"/>
          </p:cNvSpPr>
          <p:nvPr/>
        </p:nvSpPr>
        <p:spPr bwMode="auto">
          <a:xfrm flipV="1">
            <a:off x="6594830" y="4419599"/>
            <a:ext cx="1366838" cy="1730375"/>
          </a:xfrm>
          <a:prstGeom prst="line">
            <a:avLst/>
          </a:prstGeom>
          <a:noFill/>
          <a:ln w="12700">
            <a:solidFill>
              <a:srgbClr val="33CC33"/>
            </a:solidFill>
            <a:miter lim="800000"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ES" dirty="0"/>
          </a:p>
        </p:txBody>
      </p:sp>
      <p:sp>
        <p:nvSpPr>
          <p:cNvPr id="203" name="Line 226"/>
          <p:cNvSpPr>
            <a:spLocks noChangeShapeType="1"/>
          </p:cNvSpPr>
          <p:nvPr/>
        </p:nvSpPr>
        <p:spPr bwMode="auto">
          <a:xfrm flipV="1">
            <a:off x="6594830" y="4779962"/>
            <a:ext cx="1871663" cy="1368425"/>
          </a:xfrm>
          <a:prstGeom prst="line">
            <a:avLst/>
          </a:prstGeom>
          <a:noFill/>
          <a:ln w="12700">
            <a:solidFill>
              <a:srgbClr val="33CC33"/>
            </a:solidFill>
            <a:miter lim="800000"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ES" dirty="0"/>
          </a:p>
        </p:txBody>
      </p:sp>
      <p:sp>
        <p:nvSpPr>
          <p:cNvPr id="204" name="Line 227"/>
          <p:cNvSpPr>
            <a:spLocks noChangeShapeType="1"/>
          </p:cNvSpPr>
          <p:nvPr/>
        </p:nvSpPr>
        <p:spPr bwMode="auto">
          <a:xfrm flipV="1">
            <a:off x="6594830" y="4419599"/>
            <a:ext cx="2087563" cy="1730375"/>
          </a:xfrm>
          <a:prstGeom prst="line">
            <a:avLst/>
          </a:prstGeom>
          <a:noFill/>
          <a:ln w="12700">
            <a:solidFill>
              <a:srgbClr val="33CC33"/>
            </a:solidFill>
            <a:miter lim="800000"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s-ES" dirty="0"/>
          </a:p>
        </p:txBody>
      </p:sp>
      <p:sp>
        <p:nvSpPr>
          <p:cNvPr id="205" name="Text Box 9"/>
          <p:cNvSpPr txBox="1">
            <a:spLocks noChangeArrowheads="1"/>
          </p:cNvSpPr>
          <p:nvPr/>
        </p:nvSpPr>
        <p:spPr bwMode="auto">
          <a:xfrm>
            <a:off x="2919768" y="2200275"/>
            <a:ext cx="34655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/>
              <a:t>Magnitud  =		[dB]    </a:t>
            </a:r>
          </a:p>
        </p:txBody>
      </p:sp>
      <p:graphicFrame>
        <p:nvGraphicFramePr>
          <p:cNvPr id="20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1332848"/>
              </p:ext>
            </p:extLst>
          </p:nvPr>
        </p:nvGraphicFramePr>
        <p:xfrm>
          <a:off x="4407256" y="2174875"/>
          <a:ext cx="12065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" name="EcuaciÛn" r:id="rId4" imgW="1206500" imgH="469900" progId="Equation.3">
                  <p:embed/>
                </p:oleObj>
              </mc:Choice>
              <mc:Fallback>
                <p:oleObj name="EcuaciÛn" r:id="rId4" imgW="12065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7256" y="2174875"/>
                        <a:ext cx="1206500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51646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1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" grpId="0" animBg="1"/>
      <p:bldP spid="194" grpId="0" animBg="1"/>
      <p:bldP spid="195" grpId="0" animBg="1"/>
      <p:bldP spid="196" grpId="0"/>
      <p:bldP spid="197" grpId="0"/>
      <p:bldP spid="198" grpId="0"/>
      <p:bldP spid="199" grpId="0" animBg="1"/>
      <p:bldP spid="200" grpId="0" animBg="1"/>
      <p:bldP spid="201" grpId="0" animBg="1"/>
      <p:bldP spid="202" grpId="0" animBg="1"/>
      <p:bldP spid="203" grpId="0" animBg="1"/>
      <p:bldP spid="20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457199" y="641319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F</a:t>
            </a:r>
            <a:r>
              <a:rPr lang="es-ES_tradnl" sz="2200" b="1" dirty="0" smtClean="0">
                <a:solidFill>
                  <a:srgbClr val="000000"/>
                </a:solidFill>
              </a:rPr>
              <a:t>undamentos</a:t>
            </a:r>
            <a:r>
              <a:rPr lang="es-ES_tradnl" sz="2200" b="1" dirty="0">
                <a:solidFill>
                  <a:srgbClr val="000000"/>
                </a:solidFill>
              </a:rPr>
              <a:t>: </a:t>
            </a:r>
            <a:r>
              <a:rPr lang="es-ES_tradnl" sz="2200" b="1" dirty="0" smtClean="0">
                <a:solidFill>
                  <a:srgbClr val="000000"/>
                </a:solidFill>
              </a:rPr>
              <a:t>Base teórica (</a:t>
            </a:r>
            <a:r>
              <a:rPr lang="es-ES_tradnl" sz="2200" b="1" dirty="0">
                <a:solidFill>
                  <a:srgbClr val="000000"/>
                </a:solidFill>
              </a:rPr>
              <a:t>V</a:t>
            </a:r>
            <a:r>
              <a:rPr lang="es-ES_tradnl" sz="2200" b="1" dirty="0" smtClean="0">
                <a:solidFill>
                  <a:srgbClr val="000000"/>
                </a:solidFill>
              </a:rPr>
              <a:t>)</a:t>
            </a:r>
            <a:endParaRPr lang="es-ES_tradnl" sz="2200" b="1" dirty="0">
              <a:solidFill>
                <a:srgbClr val="000000"/>
              </a:solidFill>
            </a:endParaRPr>
          </a:p>
        </p:txBody>
      </p:sp>
      <p:sp>
        <p:nvSpPr>
          <p:cNvPr id="7" name="Marcador de contenido 2"/>
          <p:cNvSpPr>
            <a:spLocks noGrp="1"/>
          </p:cNvSpPr>
          <p:nvPr>
            <p:ph idx="1"/>
          </p:nvPr>
        </p:nvSpPr>
        <p:spPr>
          <a:xfrm>
            <a:off x="588131" y="1200140"/>
            <a:ext cx="8281608" cy="5023794"/>
          </a:xfrm>
        </p:spPr>
        <p:txBody>
          <a:bodyPr>
            <a:normAutofit/>
          </a:bodyPr>
          <a:lstStyle/>
          <a:p>
            <a:pPr marL="285750" indent="-285750" algn="just">
              <a:buClr>
                <a:srgbClr val="FF0000"/>
              </a:buClr>
              <a:buSzPct val="100000"/>
              <a:buFont typeface="Lucida Grande"/>
              <a:buChar char="➽"/>
            </a:pPr>
            <a:r>
              <a:rPr lang="es-ES_tradnl" sz="1800" dirty="0" smtClean="0"/>
              <a:t>Respuesta de Amplitud</a:t>
            </a:r>
            <a:endParaRPr lang="es-ES_tradnl" sz="1800" dirty="0"/>
          </a:p>
        </p:txBody>
      </p:sp>
      <p:pic>
        <p:nvPicPr>
          <p:cNvPr id="10" name="Imagen 9" descr="Captura de pantalla 2011-09-27 a las 00.05.57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314" y="1610667"/>
            <a:ext cx="7633367" cy="4571669"/>
          </a:xfrm>
          <a:prstGeom prst="rect">
            <a:avLst/>
          </a:prstGeom>
        </p:spPr>
      </p:pic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22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457199" y="641319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F</a:t>
            </a:r>
            <a:r>
              <a:rPr lang="es-ES_tradnl" sz="2200" b="1" dirty="0" smtClean="0">
                <a:solidFill>
                  <a:srgbClr val="000000"/>
                </a:solidFill>
              </a:rPr>
              <a:t>undamentos</a:t>
            </a:r>
            <a:r>
              <a:rPr lang="es-ES_tradnl" sz="2200" b="1" dirty="0">
                <a:solidFill>
                  <a:srgbClr val="000000"/>
                </a:solidFill>
              </a:rPr>
              <a:t>: </a:t>
            </a:r>
            <a:r>
              <a:rPr lang="es-ES_tradnl" sz="2200" b="1" dirty="0" smtClean="0">
                <a:solidFill>
                  <a:srgbClr val="000000"/>
                </a:solidFill>
              </a:rPr>
              <a:t>Base teórica (VI)</a:t>
            </a:r>
            <a:endParaRPr lang="es-ES_tradnl" sz="2200" b="1" dirty="0">
              <a:solidFill>
                <a:srgbClr val="000000"/>
              </a:solidFill>
            </a:endParaRPr>
          </a:p>
        </p:txBody>
      </p:sp>
      <p:sp>
        <p:nvSpPr>
          <p:cNvPr id="7" name="Marcador de contenido 2"/>
          <p:cNvSpPr>
            <a:spLocks noGrp="1"/>
          </p:cNvSpPr>
          <p:nvPr>
            <p:ph idx="1"/>
          </p:nvPr>
        </p:nvSpPr>
        <p:spPr>
          <a:xfrm>
            <a:off x="588131" y="1200140"/>
            <a:ext cx="8281608" cy="5023794"/>
          </a:xfrm>
        </p:spPr>
        <p:txBody>
          <a:bodyPr>
            <a:normAutofit/>
          </a:bodyPr>
          <a:lstStyle/>
          <a:p>
            <a:pPr marL="285750" indent="-285750" algn="just">
              <a:buClr>
                <a:srgbClr val="FF0000"/>
              </a:buClr>
              <a:buSzPct val="100000"/>
              <a:buFont typeface="Lucida Grande"/>
              <a:buChar char="➽"/>
            </a:pPr>
            <a:r>
              <a:rPr lang="es-ES_tradnl" sz="1800" dirty="0" smtClean="0"/>
              <a:t>Respuesta de Fase</a:t>
            </a:r>
            <a:endParaRPr lang="es-ES_tradnl" sz="1800" dirty="0"/>
          </a:p>
        </p:txBody>
      </p:sp>
      <p:pic>
        <p:nvPicPr>
          <p:cNvPr id="11" name="Imagen 10" descr="Captura de pantalla 2011-09-27 a las 09.03.02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273" y="1681744"/>
            <a:ext cx="7414274" cy="4370202"/>
          </a:xfrm>
          <a:prstGeom prst="rect">
            <a:avLst/>
          </a:prstGeom>
        </p:spPr>
      </p:pic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12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188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10" name="CuadroTexto 9"/>
          <p:cNvSpPr txBox="1"/>
          <p:nvPr/>
        </p:nvSpPr>
        <p:spPr>
          <a:xfrm>
            <a:off x="428203" y="3080837"/>
            <a:ext cx="827447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200" b="1" dirty="0"/>
              <a:t>Metodología del </a:t>
            </a:r>
            <a:r>
              <a:rPr lang="es-ES_tradnl" sz="3200" b="1" dirty="0" smtClean="0"/>
              <a:t>Ensayo</a:t>
            </a:r>
            <a:endParaRPr lang="es-ES_tradnl" sz="3200" b="1" dirty="0"/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190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457199" y="641319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M</a:t>
            </a:r>
            <a:r>
              <a:rPr lang="es-ES_tradnl" sz="2200" b="1" dirty="0" smtClean="0">
                <a:solidFill>
                  <a:srgbClr val="000000"/>
                </a:solidFill>
              </a:rPr>
              <a:t>etodología del Ensayo (I)</a:t>
            </a:r>
            <a:endParaRPr lang="es-ES_tradnl" sz="2200" b="1" dirty="0">
              <a:solidFill>
                <a:srgbClr val="000000"/>
              </a:solidFill>
            </a:endParaRPr>
          </a:p>
        </p:txBody>
      </p:sp>
      <p:sp>
        <p:nvSpPr>
          <p:cNvPr id="11" name="Marcador de contenido 2"/>
          <p:cNvSpPr>
            <a:spLocks noGrp="1"/>
          </p:cNvSpPr>
          <p:nvPr>
            <p:ph idx="1"/>
          </p:nvPr>
        </p:nvSpPr>
        <p:spPr>
          <a:xfrm>
            <a:off x="588131" y="1200140"/>
            <a:ext cx="8281608" cy="5023794"/>
          </a:xfrm>
        </p:spPr>
        <p:txBody>
          <a:bodyPr>
            <a:normAutofit/>
          </a:bodyPr>
          <a:lstStyle/>
          <a:p>
            <a:pPr marL="285750" indent="-285750" algn="just">
              <a:buClr>
                <a:srgbClr val="FF0000"/>
              </a:buClr>
              <a:buSzPct val="100000"/>
              <a:buFont typeface="Lucida Grande"/>
              <a:buChar char="➽"/>
            </a:pPr>
            <a:r>
              <a:rPr lang="es-ES_tradnl" sz="1800" dirty="0"/>
              <a:t>Objetivo</a:t>
            </a:r>
          </a:p>
          <a:p>
            <a:pPr marL="268288" algn="just">
              <a:buClr>
                <a:srgbClr val="FF0000"/>
              </a:buClr>
              <a:buSzPct val="100000"/>
            </a:pPr>
            <a:r>
              <a:rPr lang="es-ES_tradnl" sz="1800" b="0" dirty="0"/>
              <a:t>El objetivo de este ensayo es determinar la curva de respuesta en frecuencia de la función de transferencia del conjunto eléctrico - dieléctrico - magnético - mecánico del transformador</a:t>
            </a:r>
            <a:r>
              <a:rPr lang="es-ES_tradnl" sz="1800" b="0" dirty="0" smtClean="0"/>
              <a:t>.</a:t>
            </a:r>
          </a:p>
          <a:p>
            <a:pPr marL="285750" indent="-285750" algn="just">
              <a:buClr>
                <a:srgbClr val="FF0000"/>
              </a:buClr>
              <a:buSzPct val="100000"/>
              <a:buFont typeface="Lucida Grande"/>
              <a:buChar char="➽"/>
            </a:pPr>
            <a:r>
              <a:rPr lang="es-ES_tradnl" sz="1800" dirty="0"/>
              <a:t>Defectos detectables</a:t>
            </a:r>
          </a:p>
          <a:p>
            <a:pPr marL="650875" indent="-285750" algn="just"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s-ES_tradnl" sz="1800" b="0" dirty="0"/>
              <a:t>Movimientos en el núcleo </a:t>
            </a:r>
            <a:r>
              <a:rPr lang="es-ES_tradnl" sz="1800" b="0" dirty="0" smtClean="0"/>
              <a:t>magnético.</a:t>
            </a:r>
            <a:endParaRPr lang="es-ES_tradnl" sz="1800" b="0" dirty="0"/>
          </a:p>
          <a:p>
            <a:pPr marL="650875" indent="-285750" algn="just"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s-ES_tradnl" sz="1800" b="0" dirty="0"/>
              <a:t>Daños en los arrollamientos (pérdida de aislamiento, deformaciones, </a:t>
            </a:r>
            <a:r>
              <a:rPr lang="es-ES_tradnl" sz="1800" b="0" dirty="0" smtClean="0"/>
              <a:t>etc.).</a:t>
            </a:r>
            <a:endParaRPr lang="es-ES_tradnl" sz="1800" b="0" dirty="0"/>
          </a:p>
          <a:p>
            <a:pPr marL="650875" indent="-285750" algn="just"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s-ES_tradnl" sz="1800" b="0" dirty="0"/>
              <a:t>Disminución del ajuste mecánico y/o movimientos en los </a:t>
            </a:r>
            <a:r>
              <a:rPr lang="es-ES_tradnl" sz="1800" b="0" dirty="0" smtClean="0"/>
              <a:t>arrollamientos.</a:t>
            </a:r>
            <a:endParaRPr lang="es-ES_tradnl" sz="1800" b="0" dirty="0"/>
          </a:p>
          <a:p>
            <a:pPr marL="650875" indent="-285750" algn="just"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s-ES_tradnl" sz="1800" b="0" dirty="0"/>
              <a:t>Cambios físicos en la estructura mecánica del conmutador bajo </a:t>
            </a:r>
            <a:r>
              <a:rPr lang="es-ES_tradnl" sz="1800" b="0" dirty="0" smtClean="0"/>
              <a:t>carga.</a:t>
            </a:r>
            <a:endParaRPr lang="es-ES_tradnl" sz="1800" b="0" dirty="0"/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91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457199" y="641319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M</a:t>
            </a:r>
            <a:r>
              <a:rPr lang="es-ES_tradnl" sz="2200" b="1" dirty="0" smtClean="0">
                <a:solidFill>
                  <a:srgbClr val="000000"/>
                </a:solidFill>
              </a:rPr>
              <a:t>etodología del Ensayo (II)</a:t>
            </a:r>
            <a:endParaRPr lang="es-ES_tradnl" sz="2200" b="1" dirty="0">
              <a:solidFill>
                <a:srgbClr val="000000"/>
              </a:solidFill>
            </a:endParaRPr>
          </a:p>
        </p:txBody>
      </p:sp>
      <p:sp>
        <p:nvSpPr>
          <p:cNvPr id="10" name="Marcador de contenido 2"/>
          <p:cNvSpPr>
            <a:spLocks noGrp="1"/>
          </p:cNvSpPr>
          <p:nvPr>
            <p:ph idx="1"/>
          </p:nvPr>
        </p:nvSpPr>
        <p:spPr>
          <a:xfrm>
            <a:off x="588131" y="1200140"/>
            <a:ext cx="8281608" cy="4660663"/>
          </a:xfrm>
        </p:spPr>
        <p:txBody>
          <a:bodyPr>
            <a:normAutofit/>
          </a:bodyPr>
          <a:lstStyle/>
          <a:p>
            <a:pPr marL="285750" indent="-285750" algn="just">
              <a:buClr>
                <a:srgbClr val="FF0000"/>
              </a:buClr>
              <a:buSzPct val="100000"/>
              <a:buFont typeface="Lucida Grande"/>
              <a:buChar char="➽"/>
            </a:pPr>
            <a:r>
              <a:rPr lang="es-ES_tradnl" sz="1800" dirty="0" smtClean="0"/>
              <a:t>Car</a:t>
            </a:r>
            <a:r>
              <a:rPr lang="es-ES" sz="1800" dirty="0"/>
              <a:t>a</a:t>
            </a:r>
            <a:r>
              <a:rPr lang="es-ES_tradnl" sz="1800" dirty="0" smtClean="0"/>
              <a:t>cterísticas de la prueba</a:t>
            </a:r>
          </a:p>
          <a:p>
            <a:pPr marL="801688" indent="-285750" algn="just"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s-ES_tradnl" sz="1800" b="0" dirty="0"/>
              <a:t>Una serie de señales de </a:t>
            </a:r>
            <a:r>
              <a:rPr lang="es-ES_tradnl" sz="1800" b="0" dirty="0" smtClean="0"/>
              <a:t>baja tensión (10 V pico-pico) </a:t>
            </a:r>
            <a:r>
              <a:rPr lang="es-ES_tradnl" sz="1800" b="0" dirty="0"/>
              <a:t>se aplican </a:t>
            </a:r>
            <a:r>
              <a:rPr lang="es-ES_tradnl" sz="1800" b="0" dirty="0" smtClean="0"/>
              <a:t>al transformador </a:t>
            </a:r>
            <a:r>
              <a:rPr lang="es-ES_tradnl" sz="1800" b="0" dirty="0"/>
              <a:t>en varias </a:t>
            </a:r>
            <a:r>
              <a:rPr lang="es-ES_tradnl" sz="1800" b="0" dirty="0" smtClean="0"/>
              <a:t>frecuencias (20 Hz </a:t>
            </a:r>
            <a:r>
              <a:rPr lang="es-ES" sz="1800" b="0" dirty="0" smtClean="0"/>
              <a:t>–</a:t>
            </a:r>
            <a:r>
              <a:rPr lang="es-ES_tradnl" sz="1800" b="0" dirty="0" smtClean="0"/>
              <a:t> 2 MHz).</a:t>
            </a:r>
            <a:endParaRPr lang="es-ES_tradnl" sz="1800" b="0" dirty="0"/>
          </a:p>
          <a:p>
            <a:pPr marL="801688" indent="-285750" algn="just"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s-ES_tradnl" sz="1800" b="0" dirty="0" smtClean="0"/>
              <a:t>Se </a:t>
            </a:r>
            <a:r>
              <a:rPr lang="es-ES_tradnl" sz="1800" b="0" dirty="0"/>
              <a:t>mide amplitud y fase en las señales de entrada </a:t>
            </a:r>
            <a:r>
              <a:rPr lang="es-ES_tradnl" sz="1800" b="0" dirty="0" smtClean="0"/>
              <a:t>y salida.</a:t>
            </a:r>
            <a:endParaRPr lang="es-ES_tradnl" sz="1800" b="0" dirty="0"/>
          </a:p>
          <a:p>
            <a:pPr marL="801688" indent="-285750" algn="just"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s-ES_tradnl" sz="1800" b="0" dirty="0" smtClean="0"/>
              <a:t>La </a:t>
            </a:r>
            <a:r>
              <a:rPr lang="es-ES_tradnl" sz="1800" b="0" dirty="0"/>
              <a:t>relación entre las dos señales provee la respuesta </a:t>
            </a:r>
            <a:r>
              <a:rPr lang="es-ES_tradnl" sz="1800" b="0" dirty="0" smtClean="0"/>
              <a:t>de frecuencia </a:t>
            </a:r>
            <a:r>
              <a:rPr lang="es-ES_tradnl" sz="1800" b="0" dirty="0"/>
              <a:t>o función de transferencia del </a:t>
            </a:r>
            <a:r>
              <a:rPr lang="es-ES_tradnl" sz="1800" b="0" dirty="0" smtClean="0"/>
              <a:t>transformador.</a:t>
            </a:r>
            <a:endParaRPr lang="es-ES_tradnl" sz="1800" b="0" dirty="0"/>
          </a:p>
          <a:p>
            <a:pPr marL="801688" indent="-285750" algn="just"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s-ES_tradnl" sz="1800" b="0" dirty="0" smtClean="0"/>
              <a:t>De </a:t>
            </a:r>
            <a:r>
              <a:rPr lang="es-ES_tradnl" sz="1800" b="0" dirty="0"/>
              <a:t>la función de transferencia se pueden derivar </a:t>
            </a:r>
            <a:r>
              <a:rPr lang="es-ES_tradnl" sz="1800" b="0" dirty="0" smtClean="0"/>
              <a:t>una serie </a:t>
            </a:r>
            <a:r>
              <a:rPr lang="es-ES_tradnl" sz="1800" b="0" dirty="0"/>
              <a:t>de términos como una función de frecuencia:</a:t>
            </a:r>
          </a:p>
          <a:p>
            <a:pPr marL="1700213" indent="-342900" algn="just">
              <a:buClr>
                <a:srgbClr val="FF0000"/>
              </a:buClr>
              <a:buSzPct val="100000"/>
              <a:buFont typeface="+mj-lt"/>
              <a:buAutoNum type="alphaLcParenR"/>
            </a:pPr>
            <a:r>
              <a:rPr lang="es-ES_tradnl" sz="1800" b="0" i="1" dirty="0" smtClean="0"/>
              <a:t>Magnitud</a:t>
            </a:r>
            <a:endParaRPr lang="es-ES_tradnl" sz="1800" b="0" i="1" dirty="0"/>
          </a:p>
          <a:p>
            <a:pPr marL="1700213" indent="-342900" algn="just">
              <a:buClr>
                <a:srgbClr val="FF0000"/>
              </a:buClr>
              <a:buSzPct val="100000"/>
              <a:buFont typeface="+mj-lt"/>
              <a:buAutoNum type="alphaLcParenR"/>
            </a:pPr>
            <a:r>
              <a:rPr lang="es-ES_tradnl" sz="1800" b="0" i="1" dirty="0" smtClean="0"/>
              <a:t>Fase</a:t>
            </a:r>
            <a:endParaRPr lang="es-ES_tradnl" sz="1800" b="0" i="1" dirty="0"/>
          </a:p>
          <a:p>
            <a:pPr marL="1700213" indent="-342900" algn="just">
              <a:buClr>
                <a:srgbClr val="FF0000"/>
              </a:buClr>
              <a:buSzPct val="100000"/>
              <a:buFont typeface="+mj-lt"/>
              <a:buAutoNum type="alphaLcParenR"/>
            </a:pPr>
            <a:r>
              <a:rPr lang="es-ES_tradnl" sz="1800" b="0" i="1" dirty="0" smtClean="0"/>
              <a:t>Impedancia </a:t>
            </a:r>
            <a:r>
              <a:rPr lang="es-ES_tradnl" sz="1800" b="0" i="1" dirty="0"/>
              <a:t>/ admitancia</a:t>
            </a:r>
          </a:p>
          <a:p>
            <a:pPr marL="1700213" indent="-342900" algn="just">
              <a:buClr>
                <a:srgbClr val="FF0000"/>
              </a:buClr>
              <a:buSzPct val="100000"/>
              <a:buFont typeface="+mj-lt"/>
              <a:buAutoNum type="alphaLcParenR"/>
            </a:pPr>
            <a:r>
              <a:rPr lang="es-ES_tradnl" sz="1800" b="0" i="1" dirty="0" smtClean="0"/>
              <a:t>Correlación</a:t>
            </a:r>
            <a:endParaRPr lang="es-ES_tradnl" sz="1800" b="0" i="1" dirty="0"/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19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457199" y="641319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M</a:t>
            </a:r>
            <a:r>
              <a:rPr lang="es-ES_tradnl" sz="2200" b="1" dirty="0" smtClean="0">
                <a:solidFill>
                  <a:srgbClr val="000000"/>
                </a:solidFill>
              </a:rPr>
              <a:t>etodología del Ensayo (III)</a:t>
            </a:r>
            <a:endParaRPr lang="es-ES_tradnl" sz="2200" b="1" dirty="0">
              <a:solidFill>
                <a:srgbClr val="000000"/>
              </a:solidFill>
            </a:endParaRPr>
          </a:p>
        </p:txBody>
      </p:sp>
      <p:sp>
        <p:nvSpPr>
          <p:cNvPr id="11" name="Marcador de contenido 2"/>
          <p:cNvSpPr>
            <a:spLocks noGrp="1"/>
          </p:cNvSpPr>
          <p:nvPr>
            <p:ph idx="1"/>
          </p:nvPr>
        </p:nvSpPr>
        <p:spPr>
          <a:xfrm>
            <a:off x="588131" y="1200140"/>
            <a:ext cx="8281608" cy="5023794"/>
          </a:xfrm>
        </p:spPr>
        <p:txBody>
          <a:bodyPr>
            <a:normAutofit/>
          </a:bodyPr>
          <a:lstStyle/>
          <a:p>
            <a:pPr marL="285750" indent="-285750" algn="just">
              <a:buClr>
                <a:srgbClr val="FF0000"/>
              </a:buClr>
              <a:buSzPct val="100000"/>
              <a:buFont typeface="Lucida Grande"/>
              <a:buChar char="➽"/>
            </a:pPr>
            <a:r>
              <a:rPr lang="es-ES_tradnl" sz="1800" dirty="0" smtClean="0"/>
              <a:t>Circuito RLC</a:t>
            </a:r>
            <a:endParaRPr lang="es-ES_tradnl" sz="1800" dirty="0"/>
          </a:p>
          <a:p>
            <a:pPr marL="801688" indent="-285750" algn="just"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s-ES_tradnl" sz="1800" b="0" dirty="0" smtClean="0"/>
              <a:t>El </a:t>
            </a:r>
            <a:r>
              <a:rPr lang="es-ES_tradnl" sz="1800" b="0" dirty="0"/>
              <a:t>circuito RLC posee una impedancia diferente </a:t>
            </a:r>
            <a:r>
              <a:rPr lang="es-ES_tradnl" sz="1800" b="0" dirty="0" smtClean="0"/>
              <a:t>a diferentes </a:t>
            </a:r>
            <a:r>
              <a:rPr lang="es-ES_tradnl" sz="1800" b="0" dirty="0"/>
              <a:t>frecuencias.</a:t>
            </a:r>
          </a:p>
          <a:p>
            <a:pPr marL="801688" indent="-285750" algn="just"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s-ES_tradnl" sz="1800" b="0" dirty="0" smtClean="0"/>
              <a:t>La </a:t>
            </a:r>
            <a:r>
              <a:rPr lang="es-ES_tradnl" sz="1800" b="0" dirty="0"/>
              <a:t>función de transferencia para todas las </a:t>
            </a:r>
            <a:r>
              <a:rPr lang="es-ES_tradnl" sz="1800" b="0" dirty="0" smtClean="0"/>
              <a:t>frecuencias es </a:t>
            </a:r>
            <a:r>
              <a:rPr lang="es-ES_tradnl" sz="1800" b="0" dirty="0"/>
              <a:t>la medida de la impedancia efectiva del </a:t>
            </a:r>
            <a:r>
              <a:rPr lang="es-ES_tradnl" sz="1800" b="0" dirty="0" smtClean="0"/>
              <a:t>circuito RLC</a:t>
            </a:r>
            <a:r>
              <a:rPr lang="es-ES_tradnl" sz="1800" b="0" dirty="0"/>
              <a:t>.</a:t>
            </a:r>
          </a:p>
          <a:p>
            <a:pPr marL="801688" indent="-285750" algn="just"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s-ES_tradnl" sz="1800" b="0" dirty="0" smtClean="0"/>
              <a:t>Cualquier </a:t>
            </a:r>
            <a:r>
              <a:rPr lang="es-ES_tradnl" sz="1800" b="0" dirty="0"/>
              <a:t>deformación en la geometría del sistema</a:t>
            </a:r>
            <a:r>
              <a:rPr lang="es-ES_tradnl" sz="1800" b="0" dirty="0" smtClean="0"/>
              <a:t>, cambia </a:t>
            </a:r>
            <a:r>
              <a:rPr lang="es-ES_tradnl" sz="1800" b="0" dirty="0"/>
              <a:t>el circuito RLC, el cual a su vez cambia </a:t>
            </a:r>
            <a:r>
              <a:rPr lang="es-ES_tradnl" sz="1800" b="0" dirty="0" smtClean="0"/>
              <a:t>su impedancia </a:t>
            </a:r>
            <a:r>
              <a:rPr lang="es-ES_tradnl" sz="1800" b="0" dirty="0"/>
              <a:t>y por ende, su función de transferencia </a:t>
            </a:r>
            <a:r>
              <a:rPr lang="es-ES_tradnl" sz="1800" b="0" dirty="0" smtClean="0"/>
              <a:t>a diferentes </a:t>
            </a:r>
            <a:r>
              <a:rPr lang="es-ES_tradnl" sz="1800" b="0" dirty="0"/>
              <a:t>frecuencias.</a:t>
            </a:r>
          </a:p>
          <a:p>
            <a:pPr marL="801688" indent="-285750" algn="just"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s-ES_tradnl" sz="1800" b="0" dirty="0" smtClean="0"/>
              <a:t>Estos </a:t>
            </a:r>
            <a:r>
              <a:rPr lang="es-ES_tradnl" sz="1800" b="0" dirty="0"/>
              <a:t>cambios dan una advertencia sobre </a:t>
            </a:r>
            <a:r>
              <a:rPr lang="es-ES_tradnl" sz="1800" b="0" dirty="0" smtClean="0"/>
              <a:t>posibles daños </a:t>
            </a:r>
            <a:r>
              <a:rPr lang="es-ES_tradnl" sz="1800" b="0" dirty="0"/>
              <a:t>en el transformador</a:t>
            </a:r>
            <a:r>
              <a:rPr lang="es-ES_tradnl" sz="1800" b="0" dirty="0" smtClean="0"/>
              <a:t>.</a:t>
            </a: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542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7" name="Marcador de contenido 2"/>
          <p:cNvSpPr>
            <a:spLocks noGrp="1"/>
          </p:cNvSpPr>
          <p:nvPr>
            <p:ph idx="1"/>
          </p:nvPr>
        </p:nvSpPr>
        <p:spPr>
          <a:xfrm>
            <a:off x="588131" y="1200140"/>
            <a:ext cx="8281608" cy="5023794"/>
          </a:xfrm>
        </p:spPr>
        <p:txBody>
          <a:bodyPr>
            <a:normAutofit/>
          </a:bodyPr>
          <a:lstStyle/>
          <a:p>
            <a:pPr marL="285750" indent="-285750" algn="just">
              <a:buClr>
                <a:srgbClr val="FF0000"/>
              </a:buClr>
              <a:buSzPct val="100000"/>
              <a:buFont typeface="Lucida Grande"/>
              <a:buChar char="➽"/>
            </a:pPr>
            <a:r>
              <a:rPr lang="es-ES_tradnl" sz="1800" dirty="0" smtClean="0"/>
              <a:t>Rangos de frecuencia</a:t>
            </a:r>
          </a:p>
          <a:p>
            <a:pPr marL="515938" algn="just">
              <a:buClr>
                <a:srgbClr val="FF0000"/>
              </a:buClr>
              <a:buSzPct val="100000"/>
            </a:pPr>
            <a:r>
              <a:rPr lang="es-ES_tradnl" sz="1800" b="0" dirty="0"/>
              <a:t>Rangos de frecuencia para medición SFRA </a:t>
            </a:r>
            <a:r>
              <a:rPr lang="es-ES_tradnl" sz="1800" b="0" dirty="0" smtClean="0"/>
              <a:t>adoptados por CIGRE </a:t>
            </a:r>
            <a:r>
              <a:rPr lang="es-ES_tradnl" sz="1800" b="0" dirty="0"/>
              <a:t>342.</a:t>
            </a:r>
            <a:endParaRPr lang="es-ES_tradnl" sz="1800" b="0" dirty="0" smtClean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9864" y="2236617"/>
            <a:ext cx="7911807" cy="3222506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457199" y="641319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M</a:t>
            </a:r>
            <a:r>
              <a:rPr lang="es-ES_tradnl" sz="2200" b="1" dirty="0" smtClean="0">
                <a:solidFill>
                  <a:srgbClr val="000000"/>
                </a:solidFill>
              </a:rPr>
              <a:t>etodología del Ensayo (IV)</a:t>
            </a:r>
            <a:endParaRPr lang="es-ES_tradnl" sz="2200" b="1" dirty="0">
              <a:solidFill>
                <a:srgbClr val="000000"/>
              </a:solidFill>
            </a:endParaRP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156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7" name="Marcador de contenido 2"/>
          <p:cNvSpPr>
            <a:spLocks noGrp="1"/>
          </p:cNvSpPr>
          <p:nvPr>
            <p:ph idx="1"/>
          </p:nvPr>
        </p:nvSpPr>
        <p:spPr>
          <a:xfrm>
            <a:off x="588131" y="1200140"/>
            <a:ext cx="8281608" cy="5023794"/>
          </a:xfrm>
        </p:spPr>
        <p:txBody>
          <a:bodyPr>
            <a:normAutofit/>
          </a:bodyPr>
          <a:lstStyle/>
          <a:p>
            <a:pPr marL="285750" indent="-285750" algn="just">
              <a:buClr>
                <a:srgbClr val="FF0000"/>
              </a:buClr>
              <a:buSzPct val="100000"/>
              <a:buFont typeface="Lucida Grande"/>
              <a:buChar char="➽"/>
            </a:pPr>
            <a:r>
              <a:rPr lang="es-ES_tradnl" sz="1800" dirty="0" smtClean="0"/>
              <a:t>Rangos de frecuencia</a:t>
            </a:r>
          </a:p>
          <a:p>
            <a:pPr marL="515938" algn="just">
              <a:buClr>
                <a:srgbClr val="FF0000"/>
              </a:buClr>
              <a:buSzPct val="100000"/>
            </a:pPr>
            <a:r>
              <a:rPr lang="es-ES_tradnl" sz="1800" b="0" dirty="0"/>
              <a:t>Otros estándares.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457199" y="641319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M</a:t>
            </a:r>
            <a:r>
              <a:rPr lang="es-ES_tradnl" sz="2200" b="1" dirty="0" smtClean="0">
                <a:solidFill>
                  <a:srgbClr val="000000"/>
                </a:solidFill>
              </a:rPr>
              <a:t>etodología del Ensayo (V)</a:t>
            </a:r>
            <a:endParaRPr lang="es-ES_tradnl" sz="2200" b="1" dirty="0">
              <a:solidFill>
                <a:srgbClr val="000000"/>
              </a:solidFill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1850" y="2099210"/>
            <a:ext cx="7999821" cy="3335137"/>
          </a:xfrm>
          <a:prstGeom prst="rect">
            <a:avLst/>
          </a:prstGeom>
        </p:spPr>
      </p:pic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12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135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7" name="Marcador de contenido 2"/>
          <p:cNvSpPr>
            <a:spLocks noGrp="1"/>
          </p:cNvSpPr>
          <p:nvPr>
            <p:ph idx="1"/>
          </p:nvPr>
        </p:nvSpPr>
        <p:spPr>
          <a:xfrm>
            <a:off x="588131" y="1165200"/>
            <a:ext cx="8281608" cy="5023794"/>
          </a:xfrm>
        </p:spPr>
        <p:txBody>
          <a:bodyPr>
            <a:normAutofit/>
          </a:bodyPr>
          <a:lstStyle/>
          <a:p>
            <a:pPr marL="285750" indent="-285750" algn="just">
              <a:buClr>
                <a:srgbClr val="FF0000"/>
              </a:buClr>
              <a:buSzPct val="100000"/>
              <a:buFont typeface="Lucida Grande"/>
              <a:buChar char="➽"/>
            </a:pPr>
            <a:r>
              <a:rPr lang="es-ES_tradnl" sz="1800" dirty="0"/>
              <a:t>¿Cuándo y cómo?.</a:t>
            </a:r>
            <a:r>
              <a:rPr lang="es-ES_tradnl" sz="1800" dirty="0" smtClean="0"/>
              <a:t>..</a:t>
            </a:r>
            <a:endParaRPr lang="es-ES_tradnl" sz="1800" b="0" dirty="0"/>
          </a:p>
        </p:txBody>
      </p:sp>
      <p:sp>
        <p:nvSpPr>
          <p:cNvPr id="10" name="CuadroTexto 9"/>
          <p:cNvSpPr txBox="1"/>
          <p:nvPr/>
        </p:nvSpPr>
        <p:spPr>
          <a:xfrm>
            <a:off x="457199" y="641319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M</a:t>
            </a:r>
            <a:r>
              <a:rPr lang="es-ES_tradnl" sz="2200" b="1" dirty="0" smtClean="0">
                <a:solidFill>
                  <a:srgbClr val="000000"/>
                </a:solidFill>
              </a:rPr>
              <a:t>etodología del Ensayo (VI)</a:t>
            </a:r>
            <a:endParaRPr lang="es-ES_tradnl" sz="2200" b="1" dirty="0">
              <a:solidFill>
                <a:srgbClr val="000000"/>
              </a:solidFill>
            </a:endParaRPr>
          </a:p>
        </p:txBody>
      </p:sp>
      <p:pic>
        <p:nvPicPr>
          <p:cNvPr id="12" name="Picture 4" descr="DSCN079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6956" y="1874277"/>
            <a:ext cx="2495008" cy="18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 descr="DSCN079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6957" y="4125016"/>
            <a:ext cx="2495009" cy="18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6" descr="DSCN079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98707" y="4162866"/>
            <a:ext cx="2495009" cy="18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894905" y="1580521"/>
            <a:ext cx="21240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" sz="1800" b="1" dirty="0"/>
              <a:t>Transformador A</a:t>
            </a:r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786957" y="3825103"/>
            <a:ext cx="249500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" sz="1800" b="1" dirty="0"/>
              <a:t>Transformador A</a:t>
            </a:r>
          </a:p>
        </p:txBody>
      </p:sp>
      <p:sp>
        <p:nvSpPr>
          <p:cNvPr id="17" name="Text Box 9"/>
          <p:cNvSpPr txBox="1">
            <a:spLocks noChangeArrowheads="1"/>
          </p:cNvSpPr>
          <p:nvPr/>
        </p:nvSpPr>
        <p:spPr bwMode="auto">
          <a:xfrm>
            <a:off x="5898706" y="3855853"/>
            <a:ext cx="249501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" sz="1800" b="1" dirty="0"/>
              <a:t>Transformador B</a:t>
            </a:r>
          </a:p>
        </p:txBody>
      </p:sp>
      <p:sp>
        <p:nvSpPr>
          <p:cNvPr id="18" name="AutoShape 10"/>
          <p:cNvSpPr>
            <a:spLocks noChangeArrowheads="1"/>
          </p:cNvSpPr>
          <p:nvPr/>
        </p:nvSpPr>
        <p:spPr bwMode="auto">
          <a:xfrm>
            <a:off x="3513201" y="2860115"/>
            <a:ext cx="358775" cy="2232025"/>
          </a:xfrm>
          <a:prstGeom prst="curvedLeftArrow">
            <a:avLst>
              <a:gd name="adj1" fmla="val 124425"/>
              <a:gd name="adj2" fmla="val 248850"/>
              <a:gd name="adj3" fmla="val 3333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sv-SE" dirty="0"/>
          </a:p>
        </p:txBody>
      </p:sp>
      <p:sp>
        <p:nvSpPr>
          <p:cNvPr id="19" name="AutoShape 11"/>
          <p:cNvSpPr>
            <a:spLocks noChangeArrowheads="1"/>
          </p:cNvSpPr>
          <p:nvPr/>
        </p:nvSpPr>
        <p:spPr bwMode="auto">
          <a:xfrm>
            <a:off x="2918393" y="5781999"/>
            <a:ext cx="3960812" cy="431800"/>
          </a:xfrm>
          <a:prstGeom prst="curvedUpArrow">
            <a:avLst>
              <a:gd name="adj1" fmla="val 183456"/>
              <a:gd name="adj2" fmla="val 366912"/>
              <a:gd name="adj3" fmla="val 3333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sv-SE" dirty="0"/>
          </a:p>
        </p:txBody>
      </p:sp>
      <p:pic>
        <p:nvPicPr>
          <p:cNvPr id="20" name="Picture 12" descr="DSCN079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98706" y="1886980"/>
            <a:ext cx="2496404" cy="1872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AutoShape 13"/>
          <p:cNvSpPr>
            <a:spLocks noChangeArrowheads="1"/>
          </p:cNvSpPr>
          <p:nvPr/>
        </p:nvSpPr>
        <p:spPr bwMode="auto">
          <a:xfrm>
            <a:off x="6592696" y="2184591"/>
            <a:ext cx="850753" cy="339306"/>
          </a:xfrm>
          <a:prstGeom prst="curvedDownArrow">
            <a:avLst>
              <a:gd name="adj1" fmla="val 80000"/>
              <a:gd name="adj2" fmla="val 160000"/>
              <a:gd name="adj3" fmla="val 3333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sv-SE" dirty="0"/>
          </a:p>
        </p:txBody>
      </p:sp>
      <p:sp>
        <p:nvSpPr>
          <p:cNvPr id="22" name="Text Box 14"/>
          <p:cNvSpPr txBox="1">
            <a:spLocks noChangeArrowheads="1"/>
          </p:cNvSpPr>
          <p:nvPr/>
        </p:nvSpPr>
        <p:spPr bwMode="auto">
          <a:xfrm>
            <a:off x="3898455" y="2899803"/>
            <a:ext cx="1676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" sz="1800" b="1" dirty="0"/>
              <a:t>Basado en Tiempo</a:t>
            </a:r>
          </a:p>
        </p:txBody>
      </p:sp>
      <p:sp>
        <p:nvSpPr>
          <p:cNvPr id="23" name="Text Box 15"/>
          <p:cNvSpPr txBox="1">
            <a:spLocks noChangeArrowheads="1"/>
          </p:cNvSpPr>
          <p:nvPr/>
        </p:nvSpPr>
        <p:spPr bwMode="auto">
          <a:xfrm>
            <a:off x="3281966" y="5342964"/>
            <a:ext cx="26749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" sz="1800" b="1" dirty="0"/>
              <a:t>Basado en el Tipo Constructivo</a:t>
            </a:r>
          </a:p>
        </p:txBody>
      </p:sp>
      <p:sp>
        <p:nvSpPr>
          <p:cNvPr id="24" name="Text Box 16"/>
          <p:cNvSpPr txBox="1">
            <a:spLocks noChangeArrowheads="1"/>
          </p:cNvSpPr>
          <p:nvPr/>
        </p:nvSpPr>
        <p:spPr bwMode="auto">
          <a:xfrm>
            <a:off x="5898706" y="1580716"/>
            <a:ext cx="249501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" sz="1800" b="1" dirty="0"/>
              <a:t>Basado en Diseño</a:t>
            </a:r>
          </a:p>
        </p:txBody>
      </p:sp>
      <p:pic>
        <p:nvPicPr>
          <p:cNvPr id="25" name="Picture 17" descr="j023413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29816" y="3518303"/>
            <a:ext cx="979488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519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 animBg="1"/>
      <p:bldP spid="19" grpId="0" animBg="1"/>
      <p:bldP spid="21" grpId="0" animBg="1"/>
      <p:bldP spid="22" grpId="0"/>
      <p:bldP spid="23" grpId="0"/>
      <p:bldP spid="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9" name="Rectangle 3"/>
          <p:cNvSpPr>
            <a:spLocks noGrp="1" noChangeArrowheads="1"/>
          </p:cNvSpPr>
          <p:nvPr/>
        </p:nvSpPr>
        <p:spPr bwMode="auto">
          <a:xfrm>
            <a:off x="473075" y="1105785"/>
            <a:ext cx="8229600" cy="496786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315913" indent="-315913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Wingdings" charset="0"/>
              <a:buChar char="n"/>
              <a:defRPr sz="2400">
                <a:solidFill>
                  <a:srgbClr val="00233C"/>
                </a:solidFill>
                <a:latin typeface="+mn-lt"/>
                <a:ea typeface="ＭＳ Ｐゴシック" charset="0"/>
                <a:cs typeface="+mn-cs"/>
              </a:defRPr>
            </a:lvl1pPr>
            <a:lvl2pPr marL="795338" indent="-246063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Char char="•"/>
              <a:defRPr sz="2000">
                <a:solidFill>
                  <a:srgbClr val="00233C"/>
                </a:solidFill>
                <a:latin typeface="+mn-lt"/>
                <a:ea typeface="ＭＳ Ｐゴシック" charset="0"/>
              </a:defRPr>
            </a:lvl2pPr>
            <a:lvl3pPr marL="1187450" indent="-165100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Char char="–"/>
              <a:defRPr sz="2000">
                <a:solidFill>
                  <a:srgbClr val="00233C"/>
                </a:solidFill>
                <a:latin typeface="+mn-lt"/>
                <a:ea typeface="ＭＳ Ｐゴシック" charset="0"/>
              </a:defRPr>
            </a:lvl3pPr>
            <a:lvl4pPr marL="1501775" indent="-157163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Char char="–"/>
              <a:defRPr sz="2000">
                <a:solidFill>
                  <a:srgbClr val="00233C"/>
                </a:solidFill>
                <a:latin typeface="+mn-lt"/>
                <a:ea typeface="ＭＳ Ｐゴシック" charset="0"/>
              </a:defRPr>
            </a:lvl4pPr>
            <a:lvl5pPr marL="1970088" indent="-157163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Char char="–"/>
              <a:defRPr sz="2000">
                <a:solidFill>
                  <a:srgbClr val="00233C"/>
                </a:solidFill>
                <a:latin typeface="+mn-lt"/>
                <a:ea typeface="ＭＳ Ｐゴシック" charset="0"/>
              </a:defRPr>
            </a:lvl5pPr>
            <a:lvl6pPr marL="2427288" indent="-157163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Char char="–"/>
              <a:defRPr sz="2000">
                <a:solidFill>
                  <a:srgbClr val="00233C"/>
                </a:solidFill>
                <a:latin typeface="+mn-lt"/>
              </a:defRPr>
            </a:lvl6pPr>
            <a:lvl7pPr marL="2884488" indent="-157163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Char char="–"/>
              <a:defRPr sz="2000">
                <a:solidFill>
                  <a:srgbClr val="00233C"/>
                </a:solidFill>
                <a:latin typeface="+mn-lt"/>
              </a:defRPr>
            </a:lvl7pPr>
            <a:lvl8pPr marL="3341688" indent="-157163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Char char="–"/>
              <a:defRPr sz="2000">
                <a:solidFill>
                  <a:srgbClr val="00233C"/>
                </a:solidFill>
                <a:latin typeface="+mn-lt"/>
              </a:defRPr>
            </a:lvl8pPr>
            <a:lvl9pPr marL="3798888" indent="-157163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Char char="–"/>
              <a:defRPr sz="2000">
                <a:solidFill>
                  <a:srgbClr val="00233C"/>
                </a:solidFill>
                <a:latin typeface="+mn-lt"/>
              </a:defRPr>
            </a:lvl9pPr>
          </a:lstStyle>
          <a:p>
            <a:pPr marL="285750" indent="-285750" algn="just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➽"/>
            </a:pPr>
            <a:r>
              <a:rPr lang="es-ES_tradnl" sz="1800" b="1" dirty="0" smtClean="0"/>
              <a:t>Comparaciones</a:t>
            </a:r>
            <a:endParaRPr lang="es-ES" sz="1800" dirty="0" smtClean="0">
              <a:solidFill>
                <a:srgbClr val="000000"/>
              </a:solidFill>
              <a:latin typeface="Arial" charset="0"/>
              <a:cs typeface="ＭＳ Ｐゴシック" charset="0"/>
            </a:endParaRPr>
          </a:p>
          <a:p>
            <a:pPr marL="628650" indent="-263525" algn="just" eaLnBrk="1" hangingPunct="1">
              <a:lnSpc>
                <a:spcPct val="110000"/>
              </a:lnSpc>
              <a:spcBef>
                <a:spcPts val="0"/>
              </a:spcBef>
              <a:tabLst>
                <a:tab pos="365125" algn="l"/>
              </a:tabLst>
            </a:pPr>
            <a:r>
              <a:rPr lang="es-ES" sz="1800" b="1" dirty="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Basadas </a:t>
            </a:r>
            <a:r>
              <a:rPr lang="es-ES" sz="1800" b="1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en Tiempo </a:t>
            </a:r>
            <a:r>
              <a:rPr lang="es-ES" sz="18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(Las pruebas se </a:t>
            </a:r>
            <a:r>
              <a:rPr lang="es-ES" sz="1800" dirty="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realizan en </a:t>
            </a:r>
            <a:r>
              <a:rPr lang="es-ES" sz="18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el mismo transformador en diferentes </a:t>
            </a:r>
            <a:r>
              <a:rPr lang="es-ES" sz="1800" dirty="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períodos </a:t>
            </a:r>
            <a:r>
              <a:rPr lang="es-ES" sz="18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de tiempo)</a:t>
            </a:r>
          </a:p>
          <a:p>
            <a:pPr marL="892175" lvl="1" indent="-176213" algn="just" eaLnBrk="1" hangingPunct="1">
              <a:lnSpc>
                <a:spcPct val="110000"/>
              </a:lnSpc>
              <a:spcBef>
                <a:spcPts val="0"/>
              </a:spcBef>
              <a:buFont typeface="Wingdings" charset="0"/>
              <a:buChar char="§"/>
              <a:tabLst>
                <a:tab pos="1081088" algn="l"/>
              </a:tabLst>
            </a:pPr>
            <a:r>
              <a:rPr lang="es-ES" sz="16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Esta es la prueba mas </a:t>
            </a:r>
            <a:r>
              <a:rPr lang="es-ES" sz="1600" dirty="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eficaz.</a:t>
            </a:r>
            <a:endParaRPr lang="es-ES" sz="1600" dirty="0">
              <a:solidFill>
                <a:srgbClr val="000000"/>
              </a:solidFill>
              <a:latin typeface="Arial" charset="0"/>
              <a:cs typeface="ＭＳ Ｐゴシック" charset="0"/>
            </a:endParaRPr>
          </a:p>
          <a:p>
            <a:pPr marL="892175" lvl="1" indent="-176213" algn="just" eaLnBrk="1" hangingPunct="1">
              <a:spcBef>
                <a:spcPts val="0"/>
              </a:spcBef>
              <a:spcAft>
                <a:spcPts val="600"/>
              </a:spcAft>
              <a:buFont typeface="Wingdings" charset="0"/>
              <a:buChar char="§"/>
              <a:tabLst>
                <a:tab pos="1081088" algn="l"/>
              </a:tabLst>
            </a:pPr>
            <a:r>
              <a:rPr lang="es-ES" sz="16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Desviaciones entre curvas son fácil de </a:t>
            </a:r>
            <a:r>
              <a:rPr lang="es-ES" sz="1600" dirty="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detecta</a:t>
            </a:r>
            <a:r>
              <a:rPr lang="es-ES" sz="1800" dirty="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r.</a:t>
            </a:r>
            <a:endParaRPr lang="es-ES" sz="1800" dirty="0">
              <a:solidFill>
                <a:srgbClr val="000000"/>
              </a:solidFill>
              <a:latin typeface="Arial" charset="0"/>
              <a:cs typeface="ＭＳ Ｐゴシック" charset="0"/>
            </a:endParaRPr>
          </a:p>
          <a:p>
            <a:pPr marL="628650" indent="-263525" algn="just" eaLnBrk="1" hangingPunct="1">
              <a:lnSpc>
                <a:spcPct val="110000"/>
              </a:lnSpc>
              <a:spcBef>
                <a:spcPts val="0"/>
              </a:spcBef>
              <a:tabLst>
                <a:tab pos="365125" algn="l"/>
              </a:tabLst>
            </a:pPr>
            <a:r>
              <a:rPr lang="es-ES" sz="1800" b="1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Basadas en el Tipo Constructivo </a:t>
            </a:r>
            <a:r>
              <a:rPr lang="es-ES" sz="18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(Las pruebas se realizan en transformadores de un diseño similar)</a:t>
            </a:r>
          </a:p>
          <a:p>
            <a:pPr marL="895350" lvl="1" indent="-179388" algn="just" eaLnBrk="1" hangingPunct="1">
              <a:lnSpc>
                <a:spcPct val="110000"/>
              </a:lnSpc>
              <a:spcBef>
                <a:spcPts val="0"/>
              </a:spcBef>
              <a:buFont typeface="Wingdings" charset="0"/>
              <a:buChar char="§"/>
            </a:pPr>
            <a:r>
              <a:rPr lang="es-ES" sz="16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Se requiere un conocimiento especifico sobre el objeto de prueba y sus posible </a:t>
            </a:r>
            <a:r>
              <a:rPr lang="es-ES" sz="1600" dirty="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modificaciones.</a:t>
            </a:r>
            <a:endParaRPr lang="es-ES" sz="1600" dirty="0">
              <a:solidFill>
                <a:srgbClr val="000000"/>
              </a:solidFill>
              <a:latin typeface="Arial" charset="0"/>
              <a:cs typeface="ＭＳ Ｐゴシック" charset="0"/>
            </a:endParaRPr>
          </a:p>
          <a:p>
            <a:pPr marL="895350" lvl="1" indent="-179388" algn="just" eaLnBrk="1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charset="0"/>
              <a:buChar char="§"/>
            </a:pPr>
            <a:r>
              <a:rPr lang="es-ES" sz="16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Desviaciones menores no son necesariamente un signo de problemas en la </a:t>
            </a:r>
            <a:r>
              <a:rPr lang="es-ES" sz="1600" dirty="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unidad.</a:t>
            </a:r>
            <a:endParaRPr lang="es-ES" sz="1600" dirty="0">
              <a:solidFill>
                <a:srgbClr val="000000"/>
              </a:solidFill>
              <a:latin typeface="Arial" charset="0"/>
              <a:cs typeface="ＭＳ Ｐゴシック" charset="0"/>
            </a:endParaRPr>
          </a:p>
          <a:p>
            <a:pPr marL="628650" indent="-263525" algn="just" eaLnBrk="1" hangingPunct="1">
              <a:lnSpc>
                <a:spcPct val="110000"/>
              </a:lnSpc>
              <a:spcBef>
                <a:spcPts val="0"/>
              </a:spcBef>
              <a:tabLst>
                <a:tab pos="365125" algn="l"/>
              </a:tabLst>
            </a:pPr>
            <a:r>
              <a:rPr lang="es-ES" sz="1800" b="1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Basado en Diseño </a:t>
            </a:r>
            <a:r>
              <a:rPr lang="es-ES" sz="18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(Las pruebas se realizan en los terminales de los devanados y boquillas de idéntico diseño)</a:t>
            </a:r>
          </a:p>
          <a:p>
            <a:pPr marL="892175" lvl="1" indent="-176213" algn="just" eaLnBrk="1" hangingPunct="1">
              <a:lnSpc>
                <a:spcPct val="110000"/>
              </a:lnSpc>
              <a:spcBef>
                <a:spcPts val="0"/>
              </a:spcBef>
              <a:buFont typeface="Wingdings" charset="0"/>
              <a:buChar char="§"/>
            </a:pPr>
            <a:r>
              <a:rPr lang="es-ES" sz="16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Se requiere un conocimiento especifico sobre el </a:t>
            </a:r>
            <a:r>
              <a:rPr lang="es-ES" sz="1600" dirty="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diseño del transformador y </a:t>
            </a:r>
            <a:r>
              <a:rPr lang="es-ES" sz="16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sus posible </a:t>
            </a:r>
            <a:r>
              <a:rPr lang="es-ES" sz="1600" dirty="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modificaciones.</a:t>
            </a:r>
            <a:endParaRPr lang="es-ES" sz="1600" dirty="0">
              <a:solidFill>
                <a:srgbClr val="000000"/>
              </a:solidFill>
              <a:latin typeface="Arial" charset="0"/>
              <a:cs typeface="ＭＳ Ｐゴシック" charset="0"/>
            </a:endParaRPr>
          </a:p>
          <a:p>
            <a:pPr marL="892175" lvl="1" indent="-176213" algn="just" eaLnBrk="1" hangingPunct="1">
              <a:lnSpc>
                <a:spcPct val="110000"/>
              </a:lnSpc>
              <a:spcBef>
                <a:spcPts val="0"/>
              </a:spcBef>
              <a:buFont typeface="Wingdings" charset="0"/>
              <a:buChar char="§"/>
            </a:pPr>
            <a:r>
              <a:rPr lang="es-ES" sz="16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Desviaciones menores no son necesariamente un signo de problemas en la </a:t>
            </a:r>
            <a:r>
              <a:rPr lang="es-ES" sz="1600" dirty="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unidad.</a:t>
            </a:r>
            <a:endParaRPr lang="es-ES" sz="1600" dirty="0">
              <a:solidFill>
                <a:srgbClr val="000000"/>
              </a:solidFill>
              <a:latin typeface="Arial" charset="0"/>
              <a:cs typeface="ＭＳ Ｐゴシック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457199" y="641319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M</a:t>
            </a:r>
            <a:r>
              <a:rPr lang="es-ES_tradnl" sz="2200" b="1" dirty="0" smtClean="0">
                <a:solidFill>
                  <a:srgbClr val="000000"/>
                </a:solidFill>
              </a:rPr>
              <a:t>etodología del Ensayo (VII)</a:t>
            </a:r>
            <a:endParaRPr lang="es-ES_tradnl" sz="2200" b="1" dirty="0">
              <a:solidFill>
                <a:srgbClr val="000000"/>
              </a:solidFill>
            </a:endParaRP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11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91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9" name="Rectangle 3"/>
          <p:cNvSpPr>
            <a:spLocks noGrp="1" noChangeArrowheads="1"/>
          </p:cNvSpPr>
          <p:nvPr/>
        </p:nvSpPr>
        <p:spPr bwMode="auto">
          <a:xfrm>
            <a:off x="473075" y="1190451"/>
            <a:ext cx="8229600" cy="496786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315913" indent="-315913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Wingdings" charset="0"/>
              <a:buChar char="n"/>
              <a:defRPr sz="2400">
                <a:solidFill>
                  <a:srgbClr val="00233C"/>
                </a:solidFill>
                <a:latin typeface="+mn-lt"/>
                <a:ea typeface="ＭＳ Ｐゴシック" charset="0"/>
                <a:cs typeface="+mn-cs"/>
              </a:defRPr>
            </a:lvl1pPr>
            <a:lvl2pPr marL="795338" indent="-246063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Char char="•"/>
              <a:defRPr sz="2000">
                <a:solidFill>
                  <a:srgbClr val="00233C"/>
                </a:solidFill>
                <a:latin typeface="+mn-lt"/>
                <a:ea typeface="ＭＳ Ｐゴシック" charset="0"/>
              </a:defRPr>
            </a:lvl2pPr>
            <a:lvl3pPr marL="1187450" indent="-165100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Char char="–"/>
              <a:defRPr sz="2000">
                <a:solidFill>
                  <a:srgbClr val="00233C"/>
                </a:solidFill>
                <a:latin typeface="+mn-lt"/>
                <a:ea typeface="ＭＳ Ｐゴシック" charset="0"/>
              </a:defRPr>
            </a:lvl3pPr>
            <a:lvl4pPr marL="1501775" indent="-157163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Char char="–"/>
              <a:defRPr sz="2000">
                <a:solidFill>
                  <a:srgbClr val="00233C"/>
                </a:solidFill>
                <a:latin typeface="+mn-lt"/>
                <a:ea typeface="ＭＳ Ｐゴシック" charset="0"/>
              </a:defRPr>
            </a:lvl4pPr>
            <a:lvl5pPr marL="1970088" indent="-157163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Char char="–"/>
              <a:defRPr sz="2000">
                <a:solidFill>
                  <a:srgbClr val="00233C"/>
                </a:solidFill>
                <a:latin typeface="+mn-lt"/>
                <a:ea typeface="ＭＳ Ｐゴシック" charset="0"/>
              </a:defRPr>
            </a:lvl5pPr>
            <a:lvl6pPr marL="2427288" indent="-157163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Char char="–"/>
              <a:defRPr sz="2000">
                <a:solidFill>
                  <a:srgbClr val="00233C"/>
                </a:solidFill>
                <a:latin typeface="+mn-lt"/>
              </a:defRPr>
            </a:lvl6pPr>
            <a:lvl7pPr marL="2884488" indent="-157163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Char char="–"/>
              <a:defRPr sz="2000">
                <a:solidFill>
                  <a:srgbClr val="00233C"/>
                </a:solidFill>
                <a:latin typeface="+mn-lt"/>
              </a:defRPr>
            </a:lvl7pPr>
            <a:lvl8pPr marL="3341688" indent="-157163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Char char="–"/>
              <a:defRPr sz="2000">
                <a:solidFill>
                  <a:srgbClr val="00233C"/>
                </a:solidFill>
                <a:latin typeface="+mn-lt"/>
              </a:defRPr>
            </a:lvl8pPr>
            <a:lvl9pPr marL="3798888" indent="-157163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Char char="–"/>
              <a:defRPr sz="2000">
                <a:solidFill>
                  <a:srgbClr val="00233C"/>
                </a:solidFill>
                <a:latin typeface="+mn-lt"/>
              </a:defRPr>
            </a:lvl9pPr>
          </a:lstStyle>
          <a:p>
            <a:pPr marL="285750" indent="-285750" algn="just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➽"/>
            </a:pPr>
            <a:r>
              <a:rPr lang="es-ES_tradnl" sz="1800" b="1" dirty="0"/>
              <a:t>Filosofía de las Mediciones </a:t>
            </a:r>
            <a:r>
              <a:rPr lang="es-ES_tradnl" sz="1800" b="1" dirty="0" smtClean="0"/>
              <a:t>SFRA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457199" y="641319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M</a:t>
            </a:r>
            <a:r>
              <a:rPr lang="es-ES_tradnl" sz="2200" b="1" dirty="0" smtClean="0">
                <a:solidFill>
                  <a:srgbClr val="000000"/>
                </a:solidFill>
              </a:rPr>
              <a:t>etodología del Ensayo (VIII)</a:t>
            </a:r>
            <a:endParaRPr lang="es-ES_tradnl" sz="2200" b="1" dirty="0">
              <a:solidFill>
                <a:srgbClr val="000000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142875" y="1714500"/>
            <a:ext cx="684709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s-ES" b="1" dirty="0"/>
              <a:t>Nuevas mediciones = Medición de Referencia</a:t>
            </a: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2514600" y="2514600"/>
            <a:ext cx="2528306" cy="461665"/>
          </a:xfrm>
          <a:prstGeom prst="rect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s-ES" dirty="0"/>
              <a:t>Entra en Servicio</a:t>
            </a: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61938" y="3970799"/>
            <a:ext cx="8524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s-ES" b="1" dirty="0"/>
              <a:t>Nuevas Mediciones ≠ Medición de Referencia</a:t>
            </a: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3187652" y="4879032"/>
            <a:ext cx="4599036" cy="461665"/>
          </a:xfrm>
          <a:prstGeom prst="rect">
            <a:avLst/>
          </a:prstGeom>
          <a:solidFill>
            <a:srgbClr val="FF33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s-ES" dirty="0"/>
              <a:t>Se requiere pruebas adicionales</a:t>
            </a:r>
          </a:p>
        </p:txBody>
      </p:sp>
      <p:pic>
        <p:nvPicPr>
          <p:cNvPr id="14" name="Picture 6" descr="Traffic light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61546" y="2265403"/>
            <a:ext cx="642938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7" descr="Traffic light_red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86688" y="4572000"/>
            <a:ext cx="650875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672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9" name="Rectangle 3"/>
          <p:cNvSpPr>
            <a:spLocks noGrp="1" noChangeArrowheads="1"/>
          </p:cNvSpPr>
          <p:nvPr/>
        </p:nvSpPr>
        <p:spPr bwMode="auto">
          <a:xfrm>
            <a:off x="473074" y="1232784"/>
            <a:ext cx="5197525" cy="496786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315913" indent="-315913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Wingdings" charset="0"/>
              <a:buChar char="n"/>
              <a:defRPr sz="2400">
                <a:solidFill>
                  <a:srgbClr val="00233C"/>
                </a:solidFill>
                <a:latin typeface="+mn-lt"/>
                <a:ea typeface="ＭＳ Ｐゴシック" charset="0"/>
                <a:cs typeface="+mn-cs"/>
              </a:defRPr>
            </a:lvl1pPr>
            <a:lvl2pPr marL="795338" indent="-246063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Char char="•"/>
              <a:defRPr sz="2000">
                <a:solidFill>
                  <a:srgbClr val="00233C"/>
                </a:solidFill>
                <a:latin typeface="+mn-lt"/>
                <a:ea typeface="ＭＳ Ｐゴシック" charset="0"/>
              </a:defRPr>
            </a:lvl2pPr>
            <a:lvl3pPr marL="1187450" indent="-165100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Char char="–"/>
              <a:defRPr sz="2000">
                <a:solidFill>
                  <a:srgbClr val="00233C"/>
                </a:solidFill>
                <a:latin typeface="+mn-lt"/>
                <a:ea typeface="ＭＳ Ｐゴシック" charset="0"/>
              </a:defRPr>
            </a:lvl3pPr>
            <a:lvl4pPr marL="1501775" indent="-157163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Char char="–"/>
              <a:defRPr sz="2000">
                <a:solidFill>
                  <a:srgbClr val="00233C"/>
                </a:solidFill>
                <a:latin typeface="+mn-lt"/>
                <a:ea typeface="ＭＳ Ｐゴシック" charset="0"/>
              </a:defRPr>
            </a:lvl4pPr>
            <a:lvl5pPr marL="1970088" indent="-157163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Char char="–"/>
              <a:defRPr sz="2000">
                <a:solidFill>
                  <a:srgbClr val="00233C"/>
                </a:solidFill>
                <a:latin typeface="+mn-lt"/>
                <a:ea typeface="ＭＳ Ｐゴシック" charset="0"/>
              </a:defRPr>
            </a:lvl5pPr>
            <a:lvl6pPr marL="2427288" indent="-157163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Char char="–"/>
              <a:defRPr sz="2000">
                <a:solidFill>
                  <a:srgbClr val="00233C"/>
                </a:solidFill>
                <a:latin typeface="+mn-lt"/>
              </a:defRPr>
            </a:lvl6pPr>
            <a:lvl7pPr marL="2884488" indent="-157163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Char char="–"/>
              <a:defRPr sz="2000">
                <a:solidFill>
                  <a:srgbClr val="00233C"/>
                </a:solidFill>
                <a:latin typeface="+mn-lt"/>
              </a:defRPr>
            </a:lvl7pPr>
            <a:lvl8pPr marL="3341688" indent="-157163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Char char="–"/>
              <a:defRPr sz="2000">
                <a:solidFill>
                  <a:srgbClr val="00233C"/>
                </a:solidFill>
                <a:latin typeface="+mn-lt"/>
              </a:defRPr>
            </a:lvl8pPr>
            <a:lvl9pPr marL="3798888" indent="-157163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Char char="–"/>
              <a:defRPr sz="2000">
                <a:solidFill>
                  <a:srgbClr val="00233C"/>
                </a:solidFill>
                <a:latin typeface="+mn-lt"/>
              </a:defRPr>
            </a:lvl9pPr>
          </a:lstStyle>
          <a:p>
            <a:pPr marL="285750" indent="-285750" algn="just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➽"/>
            </a:pPr>
            <a:r>
              <a:rPr lang="es-ES_tradnl" sz="1800" b="1" dirty="0"/>
              <a:t>Mediciones de </a:t>
            </a:r>
            <a:r>
              <a:rPr lang="es-ES_tradnl" sz="1800" b="1" dirty="0" smtClean="0"/>
              <a:t>Referencia</a:t>
            </a:r>
          </a:p>
          <a:p>
            <a:pPr marL="628650" indent="-263525" algn="just" eaLnBrk="1" hangingPunct="1">
              <a:lnSpc>
                <a:spcPct val="110000"/>
              </a:lnSpc>
              <a:spcBef>
                <a:spcPts val="0"/>
              </a:spcBef>
              <a:tabLst>
                <a:tab pos="365125" algn="l"/>
              </a:tabLst>
            </a:pPr>
            <a:r>
              <a:rPr lang="es-ES_tradnl" sz="18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Cuando el transformador es </a:t>
            </a:r>
            <a:r>
              <a:rPr lang="es-ES_tradnl" sz="1800" dirty="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nuevo:</a:t>
            </a:r>
            <a:endParaRPr lang="es-ES_tradnl" sz="1800" dirty="0">
              <a:solidFill>
                <a:srgbClr val="000000"/>
              </a:solidFill>
              <a:latin typeface="Arial" charset="0"/>
              <a:cs typeface="ＭＳ Ｐゴシック" charset="0"/>
            </a:endParaRPr>
          </a:p>
          <a:p>
            <a:pPr marL="895350" lvl="1" indent="-179388" algn="just" eaLnBrk="1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charset="0"/>
              <a:buChar char="§"/>
            </a:pPr>
            <a:r>
              <a:rPr lang="es-ES_tradnl" sz="18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Se adquiere los datos durante las pruebas de puesta en marcha de unidades </a:t>
            </a:r>
            <a:r>
              <a:rPr lang="es-ES_tradnl" sz="1800" dirty="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nuevas.</a:t>
            </a:r>
            <a:endParaRPr lang="es-ES_tradnl" sz="1800" dirty="0">
              <a:solidFill>
                <a:srgbClr val="000000"/>
              </a:solidFill>
              <a:latin typeface="Arial" charset="0"/>
              <a:cs typeface="ＭＳ Ｐゴシック" charset="0"/>
            </a:endParaRPr>
          </a:p>
          <a:p>
            <a:pPr marL="628650" indent="-263525" algn="just" eaLnBrk="1" hangingPunct="1">
              <a:lnSpc>
                <a:spcPct val="110000"/>
              </a:lnSpc>
              <a:spcBef>
                <a:spcPts val="0"/>
              </a:spcBef>
              <a:tabLst>
                <a:tab pos="365125" algn="l"/>
              </a:tabLst>
            </a:pPr>
            <a:r>
              <a:rPr lang="es-ES" sz="18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Cuando se conoce que el transformador esta en buenas </a:t>
            </a:r>
            <a:r>
              <a:rPr lang="es-ES" sz="1800" dirty="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condiciones:</a:t>
            </a:r>
            <a:endParaRPr lang="es-ES" sz="1800" dirty="0">
              <a:solidFill>
                <a:srgbClr val="000000"/>
              </a:solidFill>
              <a:latin typeface="Arial" charset="0"/>
              <a:cs typeface="ＭＳ Ｐゴシック" charset="0"/>
            </a:endParaRPr>
          </a:p>
          <a:p>
            <a:pPr marL="895350" lvl="1" indent="-179388" algn="just" eaLnBrk="1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charset="0"/>
              <a:buChar char="§"/>
            </a:pPr>
            <a:r>
              <a:rPr lang="es-ES" sz="18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Se adquiere los datos durante una parada programada (pruebas de rutina donde no se encuentren problemas en la unidad</a:t>
            </a:r>
            <a:r>
              <a:rPr lang="es-ES" sz="1800" dirty="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).</a:t>
            </a:r>
            <a:endParaRPr lang="es-ES" sz="1800" dirty="0">
              <a:solidFill>
                <a:srgbClr val="000000"/>
              </a:solidFill>
              <a:latin typeface="Arial" charset="0"/>
              <a:cs typeface="ＭＳ Ｐゴシック" charset="0"/>
            </a:endParaRPr>
          </a:p>
          <a:p>
            <a:pPr marL="628650" indent="-263525" algn="just" eaLnBrk="1" hangingPunct="1">
              <a:lnSpc>
                <a:spcPct val="110000"/>
              </a:lnSpc>
              <a:spcBef>
                <a:spcPts val="0"/>
              </a:spcBef>
              <a:tabLst>
                <a:tab pos="365125" algn="l"/>
              </a:tabLst>
            </a:pPr>
            <a:r>
              <a:rPr lang="es-ES" sz="1800" dirty="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Mantener </a:t>
            </a:r>
            <a:r>
              <a:rPr lang="es-ES" sz="18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la información para comparación a </a:t>
            </a:r>
            <a:r>
              <a:rPr lang="es-ES" sz="1800" dirty="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futuro.</a:t>
            </a:r>
            <a:endParaRPr lang="es-ES" sz="1800" dirty="0">
              <a:solidFill>
                <a:srgbClr val="000000"/>
              </a:solidFill>
              <a:latin typeface="Arial" charset="0"/>
              <a:cs typeface="ＭＳ Ｐゴシック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457199" y="641319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M</a:t>
            </a:r>
            <a:r>
              <a:rPr lang="es-ES_tradnl" sz="2200" b="1" dirty="0" smtClean="0">
                <a:solidFill>
                  <a:srgbClr val="000000"/>
                </a:solidFill>
              </a:rPr>
              <a:t>etodología del Ensayo (IX)</a:t>
            </a:r>
            <a:endParaRPr lang="es-ES_tradnl" sz="2200" b="1" dirty="0">
              <a:solidFill>
                <a:srgbClr val="000000"/>
              </a:solidFill>
            </a:endParaRPr>
          </a:p>
        </p:txBody>
      </p:sp>
      <p:pic>
        <p:nvPicPr>
          <p:cNvPr id="7" name="Imagen 6" descr="DSC00634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5987" y="1420956"/>
            <a:ext cx="2801040" cy="3734725"/>
          </a:xfrm>
          <a:prstGeom prst="rect">
            <a:avLst/>
          </a:prstGeom>
        </p:spPr>
      </p:pic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12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367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9" name="Rectangle 3"/>
          <p:cNvSpPr>
            <a:spLocks noGrp="1" noChangeArrowheads="1"/>
          </p:cNvSpPr>
          <p:nvPr/>
        </p:nvSpPr>
        <p:spPr bwMode="auto">
          <a:xfrm>
            <a:off x="334771" y="1218386"/>
            <a:ext cx="7347572" cy="496786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315913" indent="-315913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Wingdings" charset="0"/>
              <a:buChar char="n"/>
              <a:defRPr sz="2400">
                <a:solidFill>
                  <a:srgbClr val="00233C"/>
                </a:solidFill>
                <a:latin typeface="+mn-lt"/>
                <a:ea typeface="ＭＳ Ｐゴシック" charset="0"/>
                <a:cs typeface="+mn-cs"/>
              </a:defRPr>
            </a:lvl1pPr>
            <a:lvl2pPr marL="795338" indent="-246063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Char char="•"/>
              <a:defRPr sz="2000">
                <a:solidFill>
                  <a:srgbClr val="00233C"/>
                </a:solidFill>
                <a:latin typeface="+mn-lt"/>
                <a:ea typeface="ＭＳ Ｐゴシック" charset="0"/>
              </a:defRPr>
            </a:lvl2pPr>
            <a:lvl3pPr marL="1187450" indent="-165100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Char char="–"/>
              <a:defRPr sz="2000">
                <a:solidFill>
                  <a:srgbClr val="00233C"/>
                </a:solidFill>
                <a:latin typeface="+mn-lt"/>
                <a:ea typeface="ＭＳ Ｐゴシック" charset="0"/>
              </a:defRPr>
            </a:lvl3pPr>
            <a:lvl4pPr marL="1501775" indent="-157163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Char char="–"/>
              <a:defRPr sz="2000">
                <a:solidFill>
                  <a:srgbClr val="00233C"/>
                </a:solidFill>
                <a:latin typeface="+mn-lt"/>
                <a:ea typeface="ＭＳ Ｐゴシック" charset="0"/>
              </a:defRPr>
            </a:lvl4pPr>
            <a:lvl5pPr marL="1970088" indent="-157163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Char char="–"/>
              <a:defRPr sz="2000">
                <a:solidFill>
                  <a:srgbClr val="00233C"/>
                </a:solidFill>
                <a:latin typeface="+mn-lt"/>
                <a:ea typeface="ＭＳ Ｐゴシック" charset="0"/>
              </a:defRPr>
            </a:lvl5pPr>
            <a:lvl6pPr marL="2427288" indent="-157163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Char char="–"/>
              <a:defRPr sz="2000">
                <a:solidFill>
                  <a:srgbClr val="00233C"/>
                </a:solidFill>
                <a:latin typeface="+mn-lt"/>
              </a:defRPr>
            </a:lvl6pPr>
            <a:lvl7pPr marL="2884488" indent="-157163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Char char="–"/>
              <a:defRPr sz="2000">
                <a:solidFill>
                  <a:srgbClr val="00233C"/>
                </a:solidFill>
                <a:latin typeface="+mn-lt"/>
              </a:defRPr>
            </a:lvl7pPr>
            <a:lvl8pPr marL="3341688" indent="-157163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Char char="–"/>
              <a:defRPr sz="2000">
                <a:solidFill>
                  <a:srgbClr val="00233C"/>
                </a:solidFill>
                <a:latin typeface="+mn-lt"/>
              </a:defRPr>
            </a:lvl8pPr>
            <a:lvl9pPr marL="3798888" indent="-157163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Char char="–"/>
              <a:defRPr sz="2000">
                <a:solidFill>
                  <a:srgbClr val="00233C"/>
                </a:solidFill>
                <a:latin typeface="+mn-lt"/>
              </a:defRPr>
            </a:lvl9pPr>
          </a:lstStyle>
          <a:p>
            <a:pPr marL="285750" indent="-285750" algn="just">
              <a:spcBef>
                <a:spcPts val="0"/>
              </a:spcBef>
              <a:spcAft>
                <a:spcPts val="600"/>
              </a:spcAft>
              <a:buFont typeface="Lucida Grande"/>
              <a:buChar char="➽"/>
            </a:pPr>
            <a:r>
              <a:rPr lang="es-ES_tradnl" sz="1800" b="1" dirty="0"/>
              <a:t>Cuándo se realizan las mediciones SFRA</a:t>
            </a:r>
            <a:r>
              <a:rPr lang="es-ES_tradnl" sz="1800" b="1" dirty="0" smtClean="0"/>
              <a:t>?</a:t>
            </a:r>
          </a:p>
          <a:p>
            <a:pPr marL="628650" indent="-263525" algn="just" eaLnBrk="1" hangingPunct="1">
              <a:spcBef>
                <a:spcPts val="0"/>
              </a:spcBef>
              <a:spcAft>
                <a:spcPts val="0"/>
              </a:spcAft>
              <a:tabLst>
                <a:tab pos="365125" algn="l"/>
              </a:tabLst>
            </a:pPr>
            <a:r>
              <a:rPr lang="es-ES" sz="1800" b="1" dirty="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Pruebas </a:t>
            </a:r>
            <a:r>
              <a:rPr lang="es-ES" sz="1800" b="1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de </a:t>
            </a:r>
            <a:r>
              <a:rPr lang="es-ES" sz="1800" b="1" dirty="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Fábrica</a:t>
            </a:r>
            <a:endParaRPr lang="es-ES" sz="1800" b="1" dirty="0">
              <a:solidFill>
                <a:srgbClr val="000000"/>
              </a:solidFill>
              <a:latin typeface="Arial" charset="0"/>
              <a:cs typeface="ＭＳ Ｐゴシック" charset="0"/>
            </a:endParaRPr>
          </a:p>
          <a:p>
            <a:pPr marL="895350" lvl="1" indent="-179388" algn="just" eaLnBrk="1" hangingPunct="1">
              <a:spcBef>
                <a:spcPts val="0"/>
              </a:spcBef>
              <a:spcAft>
                <a:spcPts val="0"/>
              </a:spcAft>
              <a:buFont typeface="Wingdings" charset="0"/>
              <a:buChar char="§"/>
            </a:pPr>
            <a:r>
              <a:rPr lang="es-ES" sz="17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Control de Calidad en el proceso de manufactura</a:t>
            </a:r>
          </a:p>
          <a:p>
            <a:pPr marL="895350" lvl="1" indent="-179388" algn="just" eaLnBrk="1" hangingPunct="1">
              <a:spcBef>
                <a:spcPts val="0"/>
              </a:spcBef>
              <a:spcAft>
                <a:spcPts val="0"/>
              </a:spcAft>
              <a:buFont typeface="Wingdings" charset="0"/>
              <a:buChar char="§"/>
            </a:pPr>
            <a:r>
              <a:rPr lang="es-ES" sz="17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Verificación de la unidad después de la prueba de </a:t>
            </a:r>
            <a:r>
              <a:rPr lang="es-ES" sz="1700" dirty="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cortocircuito</a:t>
            </a:r>
            <a:endParaRPr lang="es-ES" sz="1700" dirty="0">
              <a:solidFill>
                <a:srgbClr val="000000"/>
              </a:solidFill>
              <a:latin typeface="Arial" charset="0"/>
              <a:cs typeface="ＭＳ Ｐゴシック" charset="0"/>
            </a:endParaRPr>
          </a:p>
          <a:p>
            <a:pPr marL="895350" lvl="1" indent="-179388" algn="just" eaLnBrk="1" hangingPunct="1">
              <a:spcBef>
                <a:spcPts val="0"/>
              </a:spcBef>
              <a:spcAft>
                <a:spcPts val="600"/>
              </a:spcAft>
              <a:buFont typeface="Wingdings" charset="0"/>
              <a:buChar char="§"/>
            </a:pPr>
            <a:r>
              <a:rPr lang="es-ES" sz="17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Antes del envío</a:t>
            </a:r>
          </a:p>
          <a:p>
            <a:pPr marL="628650" indent="-263525" algn="just" eaLnBrk="1" hangingPunct="1">
              <a:spcBef>
                <a:spcPts val="0"/>
              </a:spcBef>
              <a:spcAft>
                <a:spcPts val="600"/>
              </a:spcAft>
              <a:tabLst>
                <a:tab pos="365125" algn="l"/>
              </a:tabLst>
            </a:pPr>
            <a:r>
              <a:rPr lang="es-ES" sz="1800" b="1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Instalación/puesta en servicio</a:t>
            </a:r>
          </a:p>
          <a:p>
            <a:pPr marL="628650" indent="-263525" algn="just" eaLnBrk="1" hangingPunct="1">
              <a:spcBef>
                <a:spcPts val="0"/>
              </a:spcBef>
              <a:spcAft>
                <a:spcPts val="600"/>
              </a:spcAft>
              <a:tabLst>
                <a:tab pos="365125" algn="l"/>
              </a:tabLst>
            </a:pPr>
            <a:r>
              <a:rPr lang="es-ES" sz="1800" b="1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Reubicación</a:t>
            </a:r>
          </a:p>
          <a:p>
            <a:pPr marL="628650" indent="-263525" algn="just" eaLnBrk="1" hangingPunct="1">
              <a:spcBef>
                <a:spcPts val="0"/>
              </a:spcBef>
              <a:spcAft>
                <a:spcPts val="600"/>
              </a:spcAft>
              <a:tabLst>
                <a:tab pos="365125" algn="l"/>
              </a:tabLst>
            </a:pPr>
            <a:r>
              <a:rPr lang="es-ES" sz="1800" b="1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Luego de una falla pasante en el sistema</a:t>
            </a:r>
          </a:p>
          <a:p>
            <a:pPr marL="628650" indent="-263525" algn="just" eaLnBrk="1" hangingPunct="1">
              <a:spcBef>
                <a:spcPts val="0"/>
              </a:spcBef>
              <a:spcAft>
                <a:spcPts val="600"/>
              </a:spcAft>
              <a:tabLst>
                <a:tab pos="365125" algn="l"/>
              </a:tabLst>
            </a:pPr>
            <a:r>
              <a:rPr lang="es-ES" sz="1800" b="1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Parte de las pruebas de </a:t>
            </a:r>
            <a:r>
              <a:rPr lang="es-ES" sz="1800" b="1" dirty="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diagnóstico </a:t>
            </a:r>
            <a:r>
              <a:rPr lang="es-ES" sz="1800" b="1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de rutina</a:t>
            </a:r>
          </a:p>
          <a:p>
            <a:pPr marL="628650" indent="-263525" algn="just" eaLnBrk="1" hangingPunct="1">
              <a:spcBef>
                <a:spcPts val="0"/>
              </a:spcBef>
              <a:spcAft>
                <a:spcPts val="0"/>
              </a:spcAft>
              <a:tabLst>
                <a:tab pos="365125" algn="l"/>
              </a:tabLst>
            </a:pPr>
            <a:r>
              <a:rPr lang="es-ES" sz="1800" b="1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Eventos catastróficos</a:t>
            </a:r>
          </a:p>
          <a:p>
            <a:pPr marL="895350" lvl="1" indent="-179388" algn="just" eaLnBrk="1" hangingPunct="1">
              <a:spcBef>
                <a:spcPts val="0"/>
              </a:spcBef>
              <a:spcAft>
                <a:spcPts val="0"/>
              </a:spcAft>
              <a:buFont typeface="Wingdings" charset="0"/>
              <a:buChar char="§"/>
            </a:pPr>
            <a:r>
              <a:rPr lang="es-ES" sz="17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Movimientos sísmicos</a:t>
            </a:r>
          </a:p>
          <a:p>
            <a:pPr marL="895350" lvl="1" indent="-179388" algn="just" eaLnBrk="1" hangingPunct="1">
              <a:spcBef>
                <a:spcPts val="0"/>
              </a:spcBef>
              <a:spcAft>
                <a:spcPts val="600"/>
              </a:spcAft>
              <a:buFont typeface="Wingdings" charset="0"/>
              <a:buChar char="§"/>
            </a:pPr>
            <a:r>
              <a:rPr lang="es-ES" sz="17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Huracanes / Tornados</a:t>
            </a:r>
          </a:p>
          <a:p>
            <a:pPr marL="628650" indent="-263525" algn="just" eaLnBrk="1" hangingPunct="1">
              <a:spcBef>
                <a:spcPts val="0"/>
              </a:spcBef>
              <a:spcAft>
                <a:spcPts val="0"/>
              </a:spcAft>
              <a:tabLst>
                <a:tab pos="365125" algn="l"/>
              </a:tabLst>
            </a:pPr>
            <a:r>
              <a:rPr lang="es-ES" sz="1800" b="1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En pruebas por alarmas de la unidad</a:t>
            </a:r>
          </a:p>
          <a:p>
            <a:pPr marL="895350" lvl="1" indent="-179388" algn="just" eaLnBrk="1" hangingPunct="1">
              <a:spcBef>
                <a:spcPts val="0"/>
              </a:spcBef>
              <a:spcAft>
                <a:spcPts val="0"/>
              </a:spcAft>
              <a:buFont typeface="Wingdings" charset="0"/>
              <a:buChar char="§"/>
            </a:pPr>
            <a:r>
              <a:rPr lang="es-ES" sz="1700" dirty="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Buchholz, DGA, Alta </a:t>
            </a:r>
            <a:r>
              <a:rPr lang="es-ES" sz="17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Temperatura</a:t>
            </a:r>
          </a:p>
          <a:p>
            <a:pPr marL="628650" indent="-263525" algn="just" eaLnBrk="1" hangingPunct="1">
              <a:spcBef>
                <a:spcPts val="0"/>
              </a:spcBef>
              <a:spcAft>
                <a:spcPts val="0"/>
              </a:spcAft>
              <a:tabLst>
                <a:tab pos="365125" algn="l"/>
              </a:tabLst>
            </a:pPr>
            <a:r>
              <a:rPr lang="es-ES" sz="1800" b="1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Antes-después de mantenimiento correctivo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457199" y="578444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M</a:t>
            </a:r>
            <a:r>
              <a:rPr lang="es-ES_tradnl" sz="2200" b="1" dirty="0" smtClean="0">
                <a:solidFill>
                  <a:srgbClr val="000000"/>
                </a:solidFill>
              </a:rPr>
              <a:t>etodología del Ensayo (X)</a:t>
            </a:r>
            <a:endParaRPr lang="es-ES_tradnl" sz="2200" b="1" dirty="0">
              <a:solidFill>
                <a:srgbClr val="000000"/>
              </a:solidFill>
            </a:endParaRPr>
          </a:p>
        </p:txBody>
      </p:sp>
      <p:pic>
        <p:nvPicPr>
          <p:cNvPr id="11" name="Picture 4" descr="Traflyft T 1 Rtn 2003-10-10_cro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60922" y="2609701"/>
            <a:ext cx="2306667" cy="3677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518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7" name="CuadroTexto 6"/>
          <p:cNvSpPr txBox="1"/>
          <p:nvPr/>
        </p:nvSpPr>
        <p:spPr>
          <a:xfrm>
            <a:off x="428203" y="3080837"/>
            <a:ext cx="827447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200" b="1" dirty="0"/>
              <a:t>Configuraciones de Medición SFRA</a:t>
            </a: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77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7" name="CuadroTexto 6"/>
          <p:cNvSpPr txBox="1"/>
          <p:nvPr/>
        </p:nvSpPr>
        <p:spPr>
          <a:xfrm>
            <a:off x="457199" y="679044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>
                <a:solidFill>
                  <a:srgbClr val="FF0000"/>
                </a:solidFill>
              </a:rPr>
              <a:t>C</a:t>
            </a:r>
            <a:r>
              <a:rPr lang="es-ES_tradnl" sz="2200" b="1" dirty="0">
                <a:solidFill>
                  <a:srgbClr val="000000"/>
                </a:solidFill>
              </a:rPr>
              <a:t>onfiguraciones de Medición SFRA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59691" y="1886228"/>
            <a:ext cx="5910106" cy="4093072"/>
          </a:xfrm>
          <a:prstGeom prst="rect">
            <a:avLst/>
          </a:prstGeom>
        </p:spPr>
      </p:pic>
      <p:sp>
        <p:nvSpPr>
          <p:cNvPr id="10" name="Marcador de contenido 2"/>
          <p:cNvSpPr>
            <a:spLocks noGrp="1"/>
          </p:cNvSpPr>
          <p:nvPr>
            <p:ph idx="1"/>
          </p:nvPr>
        </p:nvSpPr>
        <p:spPr>
          <a:xfrm>
            <a:off x="588131" y="1200140"/>
            <a:ext cx="8281608" cy="5023794"/>
          </a:xfrm>
        </p:spPr>
        <p:txBody>
          <a:bodyPr>
            <a:normAutofit/>
          </a:bodyPr>
          <a:lstStyle/>
          <a:p>
            <a:pPr marL="285750" indent="-285750" algn="just">
              <a:buClr>
                <a:srgbClr val="FF0000"/>
              </a:buClr>
              <a:buSzPct val="100000"/>
              <a:buFont typeface="Lucida Grande"/>
              <a:buChar char="➽"/>
            </a:pPr>
            <a:r>
              <a:rPr lang="es-ES_tradnl" sz="1800" dirty="0" smtClean="0"/>
              <a:t>Configuración </a:t>
            </a:r>
            <a:r>
              <a:rPr lang="es-ES_tradnl" sz="1800" dirty="0"/>
              <a:t>del ensayo</a:t>
            </a: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327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8131" y="1560783"/>
            <a:ext cx="8006671" cy="4176962"/>
          </a:xfrm>
          <a:prstGeom prst="rect">
            <a:avLst/>
          </a:prstGeom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7" name="CuadroTexto 6"/>
          <p:cNvSpPr txBox="1"/>
          <p:nvPr/>
        </p:nvSpPr>
        <p:spPr>
          <a:xfrm>
            <a:off x="457199" y="679044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>
                <a:solidFill>
                  <a:srgbClr val="FF0000"/>
                </a:solidFill>
              </a:rPr>
              <a:t>C</a:t>
            </a:r>
            <a:r>
              <a:rPr lang="es-ES_tradnl" sz="2200" b="1" dirty="0"/>
              <a:t>onfiguraciones de Medición SFRA</a:t>
            </a:r>
          </a:p>
        </p:txBody>
      </p:sp>
      <p:sp>
        <p:nvSpPr>
          <p:cNvPr id="10" name="Marcador de contenido 2"/>
          <p:cNvSpPr>
            <a:spLocks noGrp="1"/>
          </p:cNvSpPr>
          <p:nvPr>
            <p:ph idx="1"/>
          </p:nvPr>
        </p:nvSpPr>
        <p:spPr>
          <a:xfrm>
            <a:off x="588131" y="1200140"/>
            <a:ext cx="8281608" cy="5023794"/>
          </a:xfrm>
        </p:spPr>
        <p:txBody>
          <a:bodyPr>
            <a:normAutofit/>
          </a:bodyPr>
          <a:lstStyle/>
          <a:p>
            <a:pPr marL="285750" indent="-285750" algn="just">
              <a:buClr>
                <a:srgbClr val="FF0000"/>
              </a:buClr>
              <a:buSzPct val="100000"/>
              <a:buFont typeface="Lucida Grande"/>
              <a:buChar char="➽"/>
            </a:pPr>
            <a:r>
              <a:rPr lang="es-ES_tradnl" sz="1800" dirty="0" smtClean="0"/>
              <a:t>Configuración </a:t>
            </a:r>
            <a:r>
              <a:rPr lang="es-ES_tradnl" sz="1800" dirty="0"/>
              <a:t>del </a:t>
            </a:r>
            <a:r>
              <a:rPr lang="es-ES_tradnl" sz="1800" dirty="0" smtClean="0"/>
              <a:t>ensayo</a:t>
            </a:r>
          </a:p>
          <a:p>
            <a:pPr marL="263525" algn="just">
              <a:buClr>
                <a:srgbClr val="FF0000"/>
              </a:buClr>
              <a:buSzPct val="100000"/>
            </a:pPr>
            <a:r>
              <a:rPr lang="es-ES_tradnl" sz="1800" b="0" dirty="0" smtClean="0"/>
              <a:t>Circuito </a:t>
            </a:r>
            <a:r>
              <a:rPr lang="es-ES_tradnl" sz="1800" b="0" dirty="0"/>
              <a:t>de medición</a:t>
            </a:r>
            <a:endParaRPr lang="es-ES_tradnl" sz="1800" dirty="0"/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12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704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7" name="CuadroTexto 6"/>
          <p:cNvSpPr txBox="1"/>
          <p:nvPr/>
        </p:nvSpPr>
        <p:spPr>
          <a:xfrm>
            <a:off x="457199" y="679044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>
                <a:solidFill>
                  <a:srgbClr val="FF0000"/>
                </a:solidFill>
              </a:rPr>
              <a:t>C</a:t>
            </a:r>
            <a:r>
              <a:rPr lang="es-ES_tradnl" sz="2200" b="1" dirty="0">
                <a:solidFill>
                  <a:srgbClr val="000000"/>
                </a:solidFill>
              </a:rPr>
              <a:t>onfiguraciones de Medición SFRA</a:t>
            </a:r>
          </a:p>
        </p:txBody>
      </p:sp>
      <p:sp>
        <p:nvSpPr>
          <p:cNvPr id="10" name="Marcador de contenido 2"/>
          <p:cNvSpPr>
            <a:spLocks noGrp="1"/>
          </p:cNvSpPr>
          <p:nvPr>
            <p:ph idx="1"/>
          </p:nvPr>
        </p:nvSpPr>
        <p:spPr>
          <a:xfrm>
            <a:off x="588131" y="1200140"/>
            <a:ext cx="8281608" cy="5023794"/>
          </a:xfrm>
        </p:spPr>
        <p:txBody>
          <a:bodyPr>
            <a:normAutofit/>
          </a:bodyPr>
          <a:lstStyle/>
          <a:p>
            <a:pPr marL="285750" indent="-285750" algn="just">
              <a:buClr>
                <a:srgbClr val="FF0000"/>
              </a:buClr>
              <a:buSzPct val="100000"/>
              <a:buFont typeface="Lucida Grande"/>
              <a:buChar char="➽"/>
            </a:pPr>
            <a:r>
              <a:rPr lang="es-ES_tradnl" sz="1800" dirty="0" smtClean="0"/>
              <a:t>Configuración </a:t>
            </a:r>
            <a:r>
              <a:rPr lang="es-ES_tradnl" sz="1800" dirty="0"/>
              <a:t>del </a:t>
            </a:r>
            <a:r>
              <a:rPr lang="es-ES_tradnl" sz="1800" dirty="0" smtClean="0"/>
              <a:t>ensayo</a:t>
            </a:r>
          </a:p>
          <a:p>
            <a:pPr marL="263525" algn="just">
              <a:buClr>
                <a:srgbClr val="FF0000"/>
              </a:buClr>
              <a:buSzPct val="100000"/>
            </a:pPr>
            <a:r>
              <a:rPr lang="es-ES_tradnl" sz="1800" b="0" dirty="0" smtClean="0"/>
              <a:t>La </a:t>
            </a:r>
            <a:r>
              <a:rPr lang="es-ES_tradnl" sz="1800" b="0" dirty="0"/>
              <a:t>conexión de puesta a tierra asegura la repetitividad de la prueba en altas </a:t>
            </a:r>
            <a:r>
              <a:rPr lang="es-ES_tradnl" sz="1800" b="0" dirty="0" smtClean="0"/>
              <a:t>frecuencias.</a:t>
            </a:r>
            <a:endParaRPr lang="es-ES_tradnl" sz="1800" b="0" dirty="0"/>
          </a:p>
          <a:p>
            <a:pPr marL="285750" indent="-285750" algn="just">
              <a:buClr>
                <a:srgbClr val="FF0000"/>
              </a:buClr>
              <a:buSzPct val="100000"/>
              <a:buFont typeface="Lucida Grande"/>
              <a:buChar char="➽"/>
            </a:pPr>
            <a:endParaRPr lang="es-ES_tradnl" sz="1800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6621" y="2376641"/>
            <a:ext cx="8074220" cy="3400165"/>
          </a:xfrm>
          <a:prstGeom prst="rect">
            <a:avLst/>
          </a:prstGeom>
        </p:spPr>
      </p:pic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872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7" name="CuadroTexto 6"/>
          <p:cNvSpPr txBox="1"/>
          <p:nvPr/>
        </p:nvSpPr>
        <p:spPr>
          <a:xfrm>
            <a:off x="457199" y="679044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>
                <a:solidFill>
                  <a:srgbClr val="FF0000"/>
                </a:solidFill>
              </a:rPr>
              <a:t>C</a:t>
            </a:r>
            <a:r>
              <a:rPr lang="es-ES_tradnl" sz="2200" b="1" dirty="0">
                <a:solidFill>
                  <a:srgbClr val="000000"/>
                </a:solidFill>
              </a:rPr>
              <a:t>alidad de la Medición y Repetitividad</a:t>
            </a:r>
          </a:p>
        </p:txBody>
      </p:sp>
      <p:sp>
        <p:nvSpPr>
          <p:cNvPr id="9" name="Rectangle 3"/>
          <p:cNvSpPr>
            <a:spLocks noGrp="1" noChangeArrowheads="1"/>
          </p:cNvSpPr>
          <p:nvPr/>
        </p:nvSpPr>
        <p:spPr bwMode="auto">
          <a:xfrm>
            <a:off x="641047" y="1236536"/>
            <a:ext cx="7949881" cy="454788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315913" indent="-315913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Wingdings" charset="0"/>
              <a:buChar char="n"/>
              <a:defRPr sz="2400">
                <a:solidFill>
                  <a:srgbClr val="00233C"/>
                </a:solidFill>
                <a:latin typeface="+mn-lt"/>
                <a:ea typeface="ＭＳ Ｐゴシック" charset="0"/>
                <a:cs typeface="+mn-cs"/>
              </a:defRPr>
            </a:lvl1pPr>
            <a:lvl2pPr marL="795338" indent="-246063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Char char="•"/>
              <a:defRPr sz="2000">
                <a:solidFill>
                  <a:srgbClr val="00233C"/>
                </a:solidFill>
                <a:latin typeface="+mn-lt"/>
                <a:ea typeface="ＭＳ Ｐゴシック" charset="0"/>
              </a:defRPr>
            </a:lvl2pPr>
            <a:lvl3pPr marL="1187450" indent="-165100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Char char="–"/>
              <a:defRPr sz="2000">
                <a:solidFill>
                  <a:srgbClr val="00233C"/>
                </a:solidFill>
                <a:latin typeface="+mn-lt"/>
                <a:ea typeface="ＭＳ Ｐゴシック" charset="0"/>
              </a:defRPr>
            </a:lvl3pPr>
            <a:lvl4pPr marL="1501775" indent="-157163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Char char="–"/>
              <a:defRPr sz="2000">
                <a:solidFill>
                  <a:srgbClr val="00233C"/>
                </a:solidFill>
                <a:latin typeface="+mn-lt"/>
                <a:ea typeface="ＭＳ Ｐゴシック" charset="0"/>
              </a:defRPr>
            </a:lvl4pPr>
            <a:lvl5pPr marL="1970088" indent="-157163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Char char="–"/>
              <a:defRPr sz="2000">
                <a:solidFill>
                  <a:srgbClr val="00233C"/>
                </a:solidFill>
                <a:latin typeface="+mn-lt"/>
                <a:ea typeface="ＭＳ Ｐゴシック" charset="0"/>
              </a:defRPr>
            </a:lvl5pPr>
            <a:lvl6pPr marL="2427288" indent="-157163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Char char="–"/>
              <a:defRPr sz="2000">
                <a:solidFill>
                  <a:srgbClr val="00233C"/>
                </a:solidFill>
                <a:latin typeface="+mn-lt"/>
              </a:defRPr>
            </a:lvl6pPr>
            <a:lvl7pPr marL="2884488" indent="-157163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Char char="–"/>
              <a:defRPr sz="2000">
                <a:solidFill>
                  <a:srgbClr val="00233C"/>
                </a:solidFill>
                <a:latin typeface="+mn-lt"/>
              </a:defRPr>
            </a:lvl7pPr>
            <a:lvl8pPr marL="3341688" indent="-157163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Char char="–"/>
              <a:defRPr sz="2000">
                <a:solidFill>
                  <a:srgbClr val="00233C"/>
                </a:solidFill>
                <a:latin typeface="+mn-lt"/>
              </a:defRPr>
            </a:lvl8pPr>
            <a:lvl9pPr marL="3798888" indent="-157163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Char char="–"/>
              <a:defRPr sz="2000">
                <a:solidFill>
                  <a:srgbClr val="00233C"/>
                </a:solidFill>
                <a:latin typeface="+mn-lt"/>
              </a:defRPr>
            </a:lvl9pPr>
          </a:lstStyle>
          <a:p>
            <a:pPr algn="just" eaLnBrk="1" hangingPunct="1">
              <a:spcBef>
                <a:spcPts val="600"/>
              </a:spcBef>
            </a:pPr>
            <a:r>
              <a:rPr lang="es-ES" sz="18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La base de las mediciones SFRA es la </a:t>
            </a:r>
            <a:r>
              <a:rPr lang="es-ES" sz="1800" b="1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comparación</a:t>
            </a:r>
            <a:r>
              <a:rPr lang="es-ES" sz="18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y la </a:t>
            </a:r>
            <a:r>
              <a:rPr lang="es-ES" sz="1800" b="1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repetitividad</a:t>
            </a:r>
            <a:r>
              <a:rPr lang="es-ES" sz="18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es de </a:t>
            </a:r>
            <a:r>
              <a:rPr lang="es-ES" sz="1800" b="1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extrema </a:t>
            </a:r>
            <a:r>
              <a:rPr lang="es-ES" sz="1800" b="1" dirty="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importancia.</a:t>
            </a:r>
            <a:endParaRPr lang="es-ES" sz="1800" b="1" dirty="0">
              <a:solidFill>
                <a:srgbClr val="000000"/>
              </a:solidFill>
              <a:latin typeface="Arial" charset="0"/>
              <a:cs typeface="ＭＳ Ｐゴシック" charset="0"/>
            </a:endParaRPr>
          </a:p>
          <a:p>
            <a:pPr algn="just" eaLnBrk="1" hangingPunct="1">
              <a:spcBef>
                <a:spcPts val="600"/>
              </a:spcBef>
            </a:pPr>
            <a:r>
              <a:rPr lang="es-ES" sz="18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Para asegurar la </a:t>
            </a:r>
            <a:r>
              <a:rPr lang="es-ES" sz="1800" dirty="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repetitividad, las reglas de oro son:</a:t>
            </a:r>
            <a:endParaRPr lang="es-ES" sz="1800" dirty="0">
              <a:solidFill>
                <a:srgbClr val="000000"/>
              </a:solidFill>
              <a:latin typeface="Arial" charset="0"/>
              <a:cs typeface="ＭＳ Ｐゴシック" charset="0"/>
            </a:endParaRPr>
          </a:p>
          <a:p>
            <a:pPr marL="627063" lvl="1" indent="-261938" algn="just" eaLnBrk="1" hangingPunct="1">
              <a:lnSpc>
                <a:spcPct val="110000"/>
              </a:lnSpc>
              <a:spcBef>
                <a:spcPts val="600"/>
              </a:spcBef>
              <a:buFont typeface="+mj-lt"/>
              <a:buAutoNum type="arabicParenR"/>
            </a:pPr>
            <a:r>
              <a:rPr lang="es-ES" sz="1800" dirty="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Seleccionar </a:t>
            </a:r>
            <a:r>
              <a:rPr lang="es-ES" sz="18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un instrumento de calidad, alta precisión con un amplio rango dinámico e impedancia de entrada/salida que sea apropiada para el tipo de cable coaxial (típico 50 </a:t>
            </a:r>
            <a:r>
              <a:rPr lang="es-ES" sz="1800" dirty="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ohm</a:t>
            </a:r>
            <a:r>
              <a:rPr lang="es-ES" sz="18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)</a:t>
            </a:r>
          </a:p>
          <a:p>
            <a:pPr marL="627063" lvl="1" indent="-261938" algn="just" eaLnBrk="1" hangingPunct="1">
              <a:lnSpc>
                <a:spcPct val="110000"/>
              </a:lnSpc>
              <a:spcBef>
                <a:spcPts val="600"/>
              </a:spcBef>
              <a:buFont typeface="+mj-lt"/>
              <a:buAutoNum type="arabicParenR"/>
            </a:pPr>
            <a:r>
              <a:rPr lang="es-ES" sz="1800" dirty="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Asegurar </a:t>
            </a:r>
            <a:r>
              <a:rPr lang="es-ES" sz="18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una buena señal de conexión y conecte la pantalla de los cables coaxiales a la brida </a:t>
            </a:r>
            <a:r>
              <a:rPr lang="es-ES" sz="1800" dirty="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del bushing usando </a:t>
            </a:r>
            <a:r>
              <a:rPr lang="es-ES" sz="18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la técnica de la “trenza mas corta”.</a:t>
            </a:r>
          </a:p>
          <a:p>
            <a:pPr marL="627063" lvl="1" indent="-261938" algn="just" eaLnBrk="1" hangingPunct="1">
              <a:lnSpc>
                <a:spcPct val="110000"/>
              </a:lnSpc>
              <a:spcBef>
                <a:spcPts val="600"/>
              </a:spcBef>
              <a:buFont typeface="+mj-lt"/>
              <a:buAutoNum type="arabicParenR"/>
            </a:pPr>
            <a:r>
              <a:rPr lang="es-ES" sz="1800" dirty="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Usar la misma tensión de </a:t>
            </a:r>
            <a:r>
              <a:rPr lang="es-ES" sz="18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prueba en todas las mediciones </a:t>
            </a:r>
            <a:r>
              <a:rPr lang="es-ES" sz="1800" dirty="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SFRA.</a:t>
            </a:r>
            <a:endParaRPr lang="es-ES" sz="1800" dirty="0">
              <a:solidFill>
                <a:srgbClr val="000000"/>
              </a:solidFill>
              <a:latin typeface="Arial" charset="0"/>
              <a:cs typeface="ＭＳ Ｐゴシック" charset="0"/>
            </a:endParaRPr>
          </a:p>
          <a:p>
            <a:pPr marL="627063" lvl="1" indent="-261938" algn="just" eaLnBrk="1" hangingPunct="1">
              <a:lnSpc>
                <a:spcPct val="110000"/>
              </a:lnSpc>
              <a:spcBef>
                <a:spcPts val="600"/>
              </a:spcBef>
              <a:buFont typeface="+mj-lt"/>
              <a:buAutoNum type="arabicParenR"/>
            </a:pPr>
            <a:r>
              <a:rPr lang="es-ES" sz="1800" dirty="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Tener cuidado de </a:t>
            </a:r>
            <a:r>
              <a:rPr lang="es-ES" sz="18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las pruebas </a:t>
            </a:r>
            <a:r>
              <a:rPr lang="es-ES" sz="1800" dirty="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(resistencia </a:t>
            </a:r>
            <a:r>
              <a:rPr lang="es-ES" sz="18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de </a:t>
            </a:r>
            <a:r>
              <a:rPr lang="es-ES" sz="1800" dirty="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devanados, etc.) </a:t>
            </a:r>
            <a:r>
              <a:rPr lang="es-ES" sz="18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que puedan magnetizar el núcleo.</a:t>
            </a:r>
          </a:p>
          <a:p>
            <a:pPr marL="627063" lvl="1" indent="-261938" algn="just" eaLnBrk="1" hangingPunct="1">
              <a:lnSpc>
                <a:spcPct val="110000"/>
              </a:lnSpc>
              <a:spcBef>
                <a:spcPts val="600"/>
              </a:spcBef>
              <a:buFont typeface="+mj-lt"/>
              <a:buAutoNum type="arabicParenR"/>
            </a:pPr>
            <a:r>
              <a:rPr lang="es-ES" sz="1800" dirty="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Documentar la </a:t>
            </a:r>
            <a:r>
              <a:rPr lang="es-ES" sz="18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prueba apropiadamente, </a:t>
            </a:r>
            <a:r>
              <a:rPr lang="es-ES" sz="1800" dirty="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tomar </a:t>
            </a:r>
            <a:r>
              <a:rPr lang="es-ES" sz="18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fotografías y detalle la configuración de conexiones y posición de </a:t>
            </a:r>
            <a:r>
              <a:rPr lang="es-ES" sz="1800" dirty="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conmutadores.</a:t>
            </a:r>
            <a:endParaRPr lang="es-ES" sz="1800" dirty="0">
              <a:solidFill>
                <a:srgbClr val="000000"/>
              </a:solidFill>
              <a:latin typeface="Arial" charset="0"/>
              <a:cs typeface="ＭＳ Ｐゴシック" charset="0"/>
            </a:endParaRP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69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7" name="CuadroTexto 6"/>
          <p:cNvSpPr txBox="1"/>
          <p:nvPr/>
        </p:nvSpPr>
        <p:spPr>
          <a:xfrm>
            <a:off x="428203" y="3080837"/>
            <a:ext cx="827447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200" b="1" dirty="0" smtClean="0"/>
              <a:t>Tipos de Pruebas</a:t>
            </a:r>
            <a:endParaRPr lang="es-ES_tradnl" sz="3200" b="1" dirty="0"/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6122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7" name="CuadroTexto 6"/>
          <p:cNvSpPr txBox="1"/>
          <p:nvPr/>
        </p:nvSpPr>
        <p:spPr>
          <a:xfrm>
            <a:off x="457199" y="679044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T</a:t>
            </a:r>
            <a:r>
              <a:rPr lang="es-ES_tradnl" sz="2200" b="1" dirty="0" smtClean="0">
                <a:solidFill>
                  <a:srgbClr val="000000"/>
                </a:solidFill>
              </a:rPr>
              <a:t>ipos de Pruebas</a:t>
            </a:r>
            <a:endParaRPr lang="es-ES_tradnl" sz="2200" b="1" dirty="0">
              <a:solidFill>
                <a:srgbClr val="000000"/>
              </a:solidFill>
            </a:endParaRPr>
          </a:p>
        </p:txBody>
      </p:sp>
      <p:sp>
        <p:nvSpPr>
          <p:cNvPr id="10" name="Marcador de contenido 2"/>
          <p:cNvSpPr>
            <a:spLocks noGrp="1"/>
          </p:cNvSpPr>
          <p:nvPr>
            <p:ph idx="1"/>
          </p:nvPr>
        </p:nvSpPr>
        <p:spPr>
          <a:xfrm>
            <a:off x="462401" y="1200140"/>
            <a:ext cx="8269270" cy="3377100"/>
          </a:xfrm>
        </p:spPr>
        <p:txBody>
          <a:bodyPr>
            <a:normAutofit/>
          </a:bodyPr>
          <a:lstStyle/>
          <a:p>
            <a:pPr marL="285750" indent="-285750" algn="just">
              <a:buClr>
                <a:srgbClr val="FF0000"/>
              </a:buClr>
              <a:buSzPct val="100000"/>
              <a:buFont typeface="Lucida Grande"/>
              <a:buChar char="➽"/>
            </a:pPr>
            <a:r>
              <a:rPr lang="es-ES_tradnl" sz="1800" dirty="0"/>
              <a:t>Admitancia de circuito abierto </a:t>
            </a:r>
            <a:r>
              <a:rPr lang="es-ES_tradnl" sz="1800" dirty="0" smtClean="0"/>
              <a:t>(YA) (I)</a:t>
            </a:r>
          </a:p>
          <a:p>
            <a:pPr marL="650875" indent="-285750" algn="just"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s-ES_tradnl" sz="1800" b="0" dirty="0"/>
              <a:t>Se realiza entre los extremos o terminales de un mismo devanado, con todos los demás terminales </a:t>
            </a:r>
            <a:r>
              <a:rPr lang="es-ES_tradnl" sz="1800" b="0" dirty="0" smtClean="0"/>
              <a:t>flotando.</a:t>
            </a:r>
          </a:p>
          <a:p>
            <a:pPr marL="650875" indent="-285750" algn="just"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s-ES_tradnl" sz="1800" b="0" dirty="0"/>
              <a:t>Comúnmente se la usa por su simplicidad y la facilidad de analizar cada devanado por separado</a:t>
            </a:r>
            <a:r>
              <a:rPr lang="es-ES_tradnl" sz="1800" b="0" dirty="0" smtClean="0"/>
              <a:t>.</a:t>
            </a:r>
            <a:endParaRPr lang="es-ES_tradnl" sz="1800" b="0" dirty="0"/>
          </a:p>
        </p:txBody>
      </p:sp>
      <p:pic>
        <p:nvPicPr>
          <p:cNvPr id="11" name="Imagen 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72812" y="3259500"/>
            <a:ext cx="4800600" cy="292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079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7" name="CuadroTexto 6"/>
          <p:cNvSpPr txBox="1"/>
          <p:nvPr/>
        </p:nvSpPr>
        <p:spPr>
          <a:xfrm>
            <a:off x="457199" y="679044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T</a:t>
            </a:r>
            <a:r>
              <a:rPr lang="es-ES_tradnl" sz="2200" b="1" dirty="0" smtClean="0">
                <a:solidFill>
                  <a:srgbClr val="000000"/>
                </a:solidFill>
              </a:rPr>
              <a:t>ipos de Pruebas</a:t>
            </a:r>
            <a:endParaRPr lang="es-ES_tradnl" sz="2200" b="1" dirty="0">
              <a:solidFill>
                <a:srgbClr val="000000"/>
              </a:solidFill>
            </a:endParaRPr>
          </a:p>
        </p:txBody>
      </p:sp>
      <p:sp>
        <p:nvSpPr>
          <p:cNvPr id="10" name="Marcador de contenido 2"/>
          <p:cNvSpPr>
            <a:spLocks noGrp="1"/>
          </p:cNvSpPr>
          <p:nvPr>
            <p:ph idx="1"/>
          </p:nvPr>
        </p:nvSpPr>
        <p:spPr>
          <a:xfrm>
            <a:off x="462401" y="1200140"/>
            <a:ext cx="8269270" cy="3377100"/>
          </a:xfrm>
        </p:spPr>
        <p:txBody>
          <a:bodyPr>
            <a:normAutofit/>
          </a:bodyPr>
          <a:lstStyle/>
          <a:p>
            <a:pPr marL="285750" indent="-285750" algn="just">
              <a:buClr>
                <a:srgbClr val="FF0000"/>
              </a:buClr>
              <a:buSzPct val="100000"/>
              <a:buFont typeface="Lucida Grande"/>
              <a:buChar char="➽"/>
            </a:pPr>
            <a:r>
              <a:rPr lang="es-ES_tradnl" sz="1800" dirty="0"/>
              <a:t>Admitancia de circuito abierto </a:t>
            </a:r>
            <a:r>
              <a:rPr lang="es-ES_tradnl" sz="1800" dirty="0" smtClean="0"/>
              <a:t>(YA</a:t>
            </a:r>
            <a:r>
              <a:rPr lang="es-ES_tradnl" sz="1800" dirty="0"/>
              <a:t>) (</a:t>
            </a:r>
            <a:r>
              <a:rPr lang="es-ES_tradnl" sz="1800" dirty="0" smtClean="0"/>
              <a:t>II)</a:t>
            </a:r>
          </a:p>
          <a:p>
            <a:pPr marL="650875" indent="-285750" algn="just"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s-ES_tradnl" sz="1800" b="0" dirty="0"/>
              <a:t>La impedancia de magnetización del transformador es el principal parámetro que caracteriza la respuesta de baja frecuencia (bajo la primera resonancia) en esta configuración.</a:t>
            </a: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75267" y="2570710"/>
            <a:ext cx="7270802" cy="2968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866418" y="5499306"/>
            <a:ext cx="7579651" cy="1216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algn="just">
              <a:buClr>
                <a:srgbClr val="FF0000"/>
              </a:buClr>
              <a:buSzPct val="100000"/>
            </a:pPr>
            <a:r>
              <a:rPr lang="es-ES_tradnl" sz="1600" dirty="0" smtClean="0"/>
              <a:t>En bajas frecuencias, ésta configuración se caracteriza por:</a:t>
            </a:r>
            <a:endParaRPr lang="es-ES_tradnl" sz="1600" dirty="0"/>
          </a:p>
          <a:p>
            <a:pPr marL="650875" indent="-28575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s-ES_tradnl" sz="1600" i="1" dirty="0"/>
              <a:t>Puede variar entre mediciones que se están magnetizando</a:t>
            </a:r>
          </a:p>
          <a:p>
            <a:pPr marL="650875" indent="-28575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s-ES_tradnl" sz="1600" i="1" dirty="0"/>
              <a:t>Respuesta típica de doble-hundimiento</a:t>
            </a:r>
          </a:p>
          <a:p>
            <a:pPr marL="650875" indent="-28575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s-ES_tradnl" sz="1600" i="1" dirty="0"/>
              <a:t>Fase – B normalmente aparece por debajo de las fases A y C  (</a:t>
            </a:r>
            <a:r>
              <a:rPr lang="es-ES_tradnl" sz="1600" i="1" dirty="0" smtClean="0"/>
              <a:t>Y)</a:t>
            </a:r>
            <a:endParaRPr lang="es-ES" sz="1600" i="1" dirty="0"/>
          </a:p>
        </p:txBody>
      </p:sp>
    </p:spTree>
    <p:extLst>
      <p:ext uri="{BB962C8B-B14F-4D97-AF65-F5344CB8AC3E}">
        <p14:creationId xmlns:p14="http://schemas.microsoft.com/office/powerpoint/2010/main" val="2847149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11" name="CuadroTexto 10"/>
          <p:cNvSpPr txBox="1"/>
          <p:nvPr/>
        </p:nvSpPr>
        <p:spPr>
          <a:xfrm>
            <a:off x="344042" y="679044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T</a:t>
            </a:r>
            <a:r>
              <a:rPr lang="es-ES_tradnl" sz="2200" b="1" dirty="0" smtClean="0">
                <a:solidFill>
                  <a:srgbClr val="000000"/>
                </a:solidFill>
              </a:rPr>
              <a:t>ipos de Pruebas</a:t>
            </a:r>
            <a:endParaRPr lang="es-ES_tradnl" sz="2200" b="1" dirty="0">
              <a:solidFill>
                <a:srgbClr val="000000"/>
              </a:solidFill>
            </a:endParaRPr>
          </a:p>
        </p:txBody>
      </p:sp>
      <p:sp>
        <p:nvSpPr>
          <p:cNvPr id="12" name="Marcador de contenido 2"/>
          <p:cNvSpPr>
            <a:spLocks noGrp="1"/>
          </p:cNvSpPr>
          <p:nvPr>
            <p:ph idx="1"/>
          </p:nvPr>
        </p:nvSpPr>
        <p:spPr>
          <a:xfrm>
            <a:off x="556380" y="1240745"/>
            <a:ext cx="8119847" cy="3377100"/>
          </a:xfrm>
        </p:spPr>
        <p:txBody>
          <a:bodyPr>
            <a:noAutofit/>
          </a:bodyPr>
          <a:lstStyle/>
          <a:p>
            <a:pPr marL="285750" indent="-285750" algn="just">
              <a:buClr>
                <a:srgbClr val="FF0000"/>
              </a:buClr>
              <a:buSzPct val="100000"/>
              <a:buFont typeface="Lucida Grande"/>
              <a:buChar char="➽"/>
            </a:pPr>
            <a:r>
              <a:rPr lang="es-ES_tradnl" sz="1800" dirty="0"/>
              <a:t>Admitancia de cortocircuito </a:t>
            </a:r>
            <a:r>
              <a:rPr lang="es-ES_tradnl" sz="1800" dirty="0" smtClean="0"/>
              <a:t>(YCC</a:t>
            </a:r>
            <a:r>
              <a:rPr lang="es-ES_tradnl" sz="1800" dirty="0"/>
              <a:t>) (I)</a:t>
            </a:r>
            <a:endParaRPr lang="es-ES_tradnl" sz="1800" dirty="0" smtClean="0"/>
          </a:p>
          <a:p>
            <a:pPr marL="650875" indent="-285750" algn="just"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s-ES_tradnl" sz="1700" b="0" dirty="0"/>
              <a:t>Se realiza entre los extremos o terminales de un mismo devanado, mientras el devanado de </a:t>
            </a:r>
            <a:r>
              <a:rPr lang="es-ES_tradnl" sz="1700" b="0" dirty="0" smtClean="0"/>
              <a:t>baja tensión </a:t>
            </a:r>
            <a:r>
              <a:rPr lang="es-ES_tradnl" sz="1700" b="0" dirty="0"/>
              <a:t>es cortocircuitado</a:t>
            </a:r>
            <a:r>
              <a:rPr lang="es-ES_tradnl" sz="1700" b="0" dirty="0" smtClean="0"/>
              <a:t>.</a:t>
            </a:r>
          </a:p>
          <a:p>
            <a:pPr marL="650875" indent="-285750" algn="just"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s-ES_tradnl" sz="1700" b="0" dirty="0"/>
              <a:t>La respuesta en altas frecuencias es similar a la prueba de admitancia en circuito abierto</a:t>
            </a:r>
            <a:r>
              <a:rPr lang="es-ES_tradnl" sz="1700" b="0" dirty="0" smtClean="0"/>
              <a:t>.</a:t>
            </a:r>
            <a:endParaRPr lang="es-ES_tradnl" sz="1700" b="0" dirty="0"/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15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  <p:pic>
        <p:nvPicPr>
          <p:cNvPr id="16" name="Imagen 1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23545" y="3357483"/>
            <a:ext cx="4510338" cy="2665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903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7" name="Marcador de contenido 2"/>
          <p:cNvSpPr>
            <a:spLocks noGrp="1"/>
          </p:cNvSpPr>
          <p:nvPr>
            <p:ph idx="1"/>
          </p:nvPr>
        </p:nvSpPr>
        <p:spPr>
          <a:xfrm>
            <a:off x="568476" y="1127762"/>
            <a:ext cx="8366346" cy="3377100"/>
          </a:xfrm>
        </p:spPr>
        <p:txBody>
          <a:bodyPr>
            <a:noAutofit/>
          </a:bodyPr>
          <a:lstStyle/>
          <a:p>
            <a:pPr marL="285750" indent="-285750" algn="just">
              <a:buClr>
                <a:srgbClr val="FF0000"/>
              </a:buClr>
              <a:buSzPct val="100000"/>
              <a:buFont typeface="Lucida Grande"/>
              <a:buChar char="➽"/>
            </a:pPr>
            <a:r>
              <a:rPr lang="es-ES_tradnl" sz="1800" dirty="0"/>
              <a:t>Admitancia de cortocircuito </a:t>
            </a:r>
            <a:r>
              <a:rPr lang="es-ES_tradnl" sz="1800" dirty="0" smtClean="0"/>
              <a:t>(YCC</a:t>
            </a:r>
            <a:r>
              <a:rPr lang="es-ES_tradnl" sz="1800" dirty="0"/>
              <a:t>) (</a:t>
            </a:r>
            <a:r>
              <a:rPr lang="es-ES_tradnl" sz="1800" dirty="0" smtClean="0"/>
              <a:t>II)</a:t>
            </a:r>
          </a:p>
          <a:p>
            <a:pPr marL="650875" indent="-285750" algn="just"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s-ES_tradnl" sz="1700" b="0" dirty="0" smtClean="0"/>
              <a:t>La </a:t>
            </a:r>
            <a:r>
              <a:rPr lang="es-ES_tradnl" sz="1700" b="0" dirty="0"/>
              <a:t>influencia del núcleo desaparece por debajo de aproximadamente 10-20 kHz porque la respuesta de baja frecuencia se caracteriza por la impedancia de cortocircuito / reactancia de fuga en lugar de la inductancia de magnetización</a:t>
            </a:r>
            <a:r>
              <a:rPr lang="es-ES_tradnl" sz="1700" b="0" dirty="0" smtClean="0"/>
              <a:t>.</a:t>
            </a:r>
            <a:endParaRPr lang="es-ES_tradnl" sz="1700" b="0" dirty="0"/>
          </a:p>
          <a:p>
            <a:pPr marL="650875" indent="-285750" algn="just"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s-ES_tradnl" sz="1700" b="0" dirty="0" smtClean="0"/>
              <a:t>Todas </a:t>
            </a:r>
            <a:r>
              <a:rPr lang="es-ES_tradnl" sz="1700" b="0" dirty="0"/>
              <a:t>las fases deben ser muy similares. Variaciones &gt; 0.25 dB sugieren problemas de reactancia de fuga/resistencia de devanados/ conexionado/ </a:t>
            </a:r>
            <a:r>
              <a:rPr lang="es-ES_tradnl" sz="1700" b="0" dirty="0" smtClean="0"/>
              <a:t>conmutadores.</a:t>
            </a:r>
            <a:endParaRPr lang="es-ES_tradnl" sz="1700" b="0" dirty="0"/>
          </a:p>
        </p:txBody>
      </p:sp>
      <p:sp>
        <p:nvSpPr>
          <p:cNvPr id="9" name="CuadroTexto 8"/>
          <p:cNvSpPr txBox="1"/>
          <p:nvPr/>
        </p:nvSpPr>
        <p:spPr>
          <a:xfrm>
            <a:off x="344042" y="679044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T</a:t>
            </a:r>
            <a:r>
              <a:rPr lang="es-ES_tradnl" sz="2200" b="1" dirty="0" smtClean="0">
                <a:solidFill>
                  <a:srgbClr val="000000"/>
                </a:solidFill>
              </a:rPr>
              <a:t>ipos de Pruebas</a:t>
            </a:r>
            <a:endParaRPr lang="es-ES_tradnl" sz="2200" b="1" dirty="0">
              <a:solidFill>
                <a:srgbClr val="000000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1133" y="3621910"/>
            <a:ext cx="7597381" cy="3064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487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7" name="Marcador de contenido 2"/>
          <p:cNvSpPr>
            <a:spLocks noGrp="1"/>
          </p:cNvSpPr>
          <p:nvPr>
            <p:ph idx="1"/>
          </p:nvPr>
        </p:nvSpPr>
        <p:spPr>
          <a:xfrm>
            <a:off x="556381" y="1184206"/>
            <a:ext cx="8378441" cy="3377100"/>
          </a:xfrm>
        </p:spPr>
        <p:txBody>
          <a:bodyPr>
            <a:noAutofit/>
          </a:bodyPr>
          <a:lstStyle/>
          <a:p>
            <a:pPr marL="285750" indent="-285750" algn="just">
              <a:buClr>
                <a:srgbClr val="FF0000"/>
              </a:buClr>
              <a:buSzPct val="100000"/>
              <a:buFont typeface="Lucida Grande"/>
              <a:buChar char="➽"/>
            </a:pPr>
            <a:r>
              <a:rPr lang="es-ES_tradnl" sz="1800" dirty="0"/>
              <a:t>Capacitivo </a:t>
            </a:r>
            <a:r>
              <a:rPr lang="es-ES_tradnl" sz="1800" dirty="0" err="1" smtClean="0"/>
              <a:t>Interdevanados</a:t>
            </a:r>
            <a:r>
              <a:rPr lang="es-ES_tradnl" sz="1800" dirty="0" smtClean="0"/>
              <a:t> (CI) (I)</a:t>
            </a:r>
          </a:p>
          <a:p>
            <a:pPr marL="650875" indent="-285750" algn="just"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s-ES_tradnl" sz="1700" b="0" dirty="0"/>
              <a:t>Se realiza desde uno de los extremos de un devanado a otro, con todos los otros terminales flotando. 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452897" y="679044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T</a:t>
            </a:r>
            <a:r>
              <a:rPr lang="es-ES_tradnl" sz="2200" b="1" dirty="0" smtClean="0">
                <a:solidFill>
                  <a:srgbClr val="000000"/>
                </a:solidFill>
              </a:rPr>
              <a:t>ipos de Pruebas</a:t>
            </a:r>
            <a:endParaRPr lang="es-ES_tradnl" sz="2200" b="1" dirty="0">
              <a:solidFill>
                <a:srgbClr val="000000"/>
              </a:solidFill>
            </a:endParaRPr>
          </a:p>
        </p:txBody>
      </p:sp>
      <p:pic>
        <p:nvPicPr>
          <p:cNvPr id="11" name="Imagen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43314" y="2590799"/>
            <a:ext cx="5391666" cy="3166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12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3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7" name="Marcador de contenido 2"/>
          <p:cNvSpPr>
            <a:spLocks noGrp="1"/>
          </p:cNvSpPr>
          <p:nvPr>
            <p:ph idx="1"/>
          </p:nvPr>
        </p:nvSpPr>
        <p:spPr>
          <a:xfrm>
            <a:off x="556381" y="1184206"/>
            <a:ext cx="8378441" cy="3377100"/>
          </a:xfrm>
        </p:spPr>
        <p:txBody>
          <a:bodyPr>
            <a:noAutofit/>
          </a:bodyPr>
          <a:lstStyle/>
          <a:p>
            <a:pPr marL="285750" indent="-285750" algn="just">
              <a:buClr>
                <a:srgbClr val="FF0000"/>
              </a:buClr>
              <a:buSzPct val="100000"/>
              <a:buFont typeface="Lucida Grande"/>
              <a:buChar char="➽"/>
            </a:pPr>
            <a:r>
              <a:rPr lang="es-ES_tradnl" sz="1800" dirty="0"/>
              <a:t>Capacitivo </a:t>
            </a:r>
            <a:r>
              <a:rPr lang="es-ES_tradnl" sz="1800" dirty="0" err="1" smtClean="0"/>
              <a:t>Interdevanados</a:t>
            </a:r>
            <a:r>
              <a:rPr lang="es-ES_tradnl" sz="1800" dirty="0" smtClean="0"/>
              <a:t> (CI) (II)</a:t>
            </a:r>
          </a:p>
          <a:p>
            <a:pPr marL="650875" indent="-285750" algn="just"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s-ES_tradnl" sz="1700" b="0" dirty="0" smtClean="0"/>
              <a:t>En </a:t>
            </a:r>
            <a:r>
              <a:rPr lang="es-ES_tradnl" sz="1700" b="0" dirty="0"/>
              <a:t>la respuesta de esta configuración en bajas frecuencias predomina la influencia de la capacitancia entre devanados.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452897" y="679044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T</a:t>
            </a:r>
            <a:r>
              <a:rPr lang="es-ES_tradnl" sz="2200" b="1" dirty="0" smtClean="0">
                <a:solidFill>
                  <a:srgbClr val="000000"/>
                </a:solidFill>
              </a:rPr>
              <a:t>ipos de Pruebas</a:t>
            </a:r>
            <a:endParaRPr lang="es-ES_tradnl" sz="2200" b="1" dirty="0">
              <a:solidFill>
                <a:srgbClr val="000000"/>
              </a:solidFill>
            </a:endParaRP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pic>
        <p:nvPicPr>
          <p:cNvPr id="8" name="Imagen 7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8524"/>
          <a:stretch/>
        </p:blipFill>
        <p:spPr bwMode="auto">
          <a:xfrm>
            <a:off x="1028095" y="2434998"/>
            <a:ext cx="7051524" cy="3479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28050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7" name="Marcador de contenido 2"/>
          <p:cNvSpPr>
            <a:spLocks noGrp="1"/>
          </p:cNvSpPr>
          <p:nvPr>
            <p:ph idx="1"/>
          </p:nvPr>
        </p:nvSpPr>
        <p:spPr>
          <a:xfrm>
            <a:off x="508001" y="1141873"/>
            <a:ext cx="8426822" cy="3377100"/>
          </a:xfrm>
        </p:spPr>
        <p:txBody>
          <a:bodyPr>
            <a:noAutofit/>
          </a:bodyPr>
          <a:lstStyle/>
          <a:p>
            <a:pPr marL="285750" indent="-285750" algn="just">
              <a:buClr>
                <a:srgbClr val="FF0000"/>
              </a:buClr>
              <a:buSzPct val="100000"/>
              <a:buFont typeface="Lucida Grande"/>
              <a:buChar char="➽"/>
            </a:pPr>
            <a:r>
              <a:rPr lang="es-ES_tradnl" sz="1800" dirty="0"/>
              <a:t>Admitancia </a:t>
            </a:r>
            <a:r>
              <a:rPr lang="es-ES_tradnl" sz="1800" dirty="0" smtClean="0"/>
              <a:t>Transferida (AT) (I)</a:t>
            </a:r>
          </a:p>
          <a:p>
            <a:pPr marL="650875" indent="-285750" algn="just"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s-ES_tradnl" sz="1700" b="0" dirty="0"/>
              <a:t>Se realiza desde una fase de uno de los devanados a la misma fase de otro devanado, con sus respectivos extremos  aterrizados. Los demás terminales que no están bajo prueba deben permanecer flotantes. </a:t>
            </a:r>
          </a:p>
          <a:p>
            <a:pPr marL="650875" indent="-285750" algn="just"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s-ES_tradnl" sz="1700" b="0" dirty="0"/>
              <a:t>El rango de baja frecuencia se define por la relación de transformación de los devanados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464992" y="679044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T</a:t>
            </a:r>
            <a:r>
              <a:rPr lang="es-ES_tradnl" sz="2200" b="1" dirty="0" smtClean="0">
                <a:solidFill>
                  <a:srgbClr val="000000"/>
                </a:solidFill>
              </a:rPr>
              <a:t>ipos de Pruebas</a:t>
            </a:r>
            <a:endParaRPr lang="es-ES_tradnl" sz="2200" b="1" dirty="0">
              <a:solidFill>
                <a:srgbClr val="000000"/>
              </a:solidFill>
            </a:endParaRPr>
          </a:p>
        </p:txBody>
      </p:sp>
      <p:pic>
        <p:nvPicPr>
          <p:cNvPr id="10" name="Imagen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79608" y="3279734"/>
            <a:ext cx="4906963" cy="294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12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10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7" name="Marcador de contenido 2"/>
          <p:cNvSpPr>
            <a:spLocks noGrp="1"/>
          </p:cNvSpPr>
          <p:nvPr>
            <p:ph idx="1"/>
          </p:nvPr>
        </p:nvSpPr>
        <p:spPr>
          <a:xfrm>
            <a:off x="508001" y="1141873"/>
            <a:ext cx="8426822" cy="3377100"/>
          </a:xfrm>
        </p:spPr>
        <p:txBody>
          <a:bodyPr>
            <a:noAutofit/>
          </a:bodyPr>
          <a:lstStyle/>
          <a:p>
            <a:pPr marL="285750" indent="-285750" algn="just">
              <a:buClr>
                <a:srgbClr val="FF0000"/>
              </a:buClr>
              <a:buSzPct val="100000"/>
              <a:buFont typeface="Lucida Grande"/>
              <a:buChar char="➽"/>
            </a:pPr>
            <a:r>
              <a:rPr lang="es-ES_tradnl" sz="1800" dirty="0"/>
              <a:t>Admitancia </a:t>
            </a:r>
            <a:r>
              <a:rPr lang="es-ES_tradnl" sz="1800" dirty="0" smtClean="0"/>
              <a:t>Transferida (AT) (II)</a:t>
            </a:r>
          </a:p>
          <a:p>
            <a:pPr marL="650875" indent="-285750" algn="just"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s-ES_tradnl" sz="1700" b="0" dirty="0" smtClean="0"/>
              <a:t>El </a:t>
            </a:r>
            <a:r>
              <a:rPr lang="es-ES_tradnl" sz="1700" b="0" dirty="0"/>
              <a:t>rango de baja frecuencia se define por la relación de transformación de los devanados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464992" y="679044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T</a:t>
            </a:r>
            <a:r>
              <a:rPr lang="es-ES_tradnl" sz="2200" b="1" dirty="0" smtClean="0">
                <a:solidFill>
                  <a:srgbClr val="000000"/>
                </a:solidFill>
              </a:rPr>
              <a:t>ipos de Pruebas</a:t>
            </a:r>
            <a:endParaRPr lang="es-ES_tradnl" sz="2200" b="1" dirty="0">
              <a:solidFill>
                <a:srgbClr val="000000"/>
              </a:solidFill>
            </a:endParaRP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pic>
        <p:nvPicPr>
          <p:cNvPr id="8" name="Imagen 7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344"/>
          <a:stretch/>
        </p:blipFill>
        <p:spPr bwMode="auto">
          <a:xfrm>
            <a:off x="1242256" y="2326140"/>
            <a:ext cx="6474506" cy="3648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0399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7" name="CuadroTexto 6"/>
          <p:cNvSpPr txBox="1"/>
          <p:nvPr/>
        </p:nvSpPr>
        <p:spPr>
          <a:xfrm>
            <a:off x="428203" y="3080837"/>
            <a:ext cx="827447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200" b="1" dirty="0" smtClean="0"/>
              <a:t>SFRA Análisis</a:t>
            </a:r>
            <a:endParaRPr lang="es-ES_tradnl" sz="3200" b="1" dirty="0"/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21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9" name="Rectangle 3"/>
          <p:cNvSpPr>
            <a:spLocks noGrp="1" noChangeArrowheads="1"/>
          </p:cNvSpPr>
          <p:nvPr/>
        </p:nvSpPr>
        <p:spPr bwMode="auto">
          <a:xfrm>
            <a:off x="641047" y="1258097"/>
            <a:ext cx="8061627" cy="45005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15913" indent="-315913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Wingdings" charset="0"/>
              <a:buChar char="n"/>
              <a:defRPr sz="2400">
                <a:solidFill>
                  <a:srgbClr val="00233C"/>
                </a:solidFill>
                <a:latin typeface="+mn-lt"/>
                <a:ea typeface="ＭＳ Ｐゴシック" charset="0"/>
                <a:cs typeface="+mn-cs"/>
              </a:defRPr>
            </a:lvl1pPr>
            <a:lvl2pPr marL="795338" indent="-246063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Char char="•"/>
              <a:defRPr sz="2000">
                <a:solidFill>
                  <a:srgbClr val="00233C"/>
                </a:solidFill>
                <a:latin typeface="+mn-lt"/>
                <a:ea typeface="ＭＳ Ｐゴシック" charset="0"/>
              </a:defRPr>
            </a:lvl2pPr>
            <a:lvl3pPr marL="1187450" indent="-165100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Char char="–"/>
              <a:defRPr sz="2000">
                <a:solidFill>
                  <a:srgbClr val="00233C"/>
                </a:solidFill>
                <a:latin typeface="+mn-lt"/>
                <a:ea typeface="ＭＳ Ｐゴシック" charset="0"/>
              </a:defRPr>
            </a:lvl3pPr>
            <a:lvl4pPr marL="1501775" indent="-157163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Char char="–"/>
              <a:defRPr sz="2000">
                <a:solidFill>
                  <a:srgbClr val="00233C"/>
                </a:solidFill>
                <a:latin typeface="+mn-lt"/>
                <a:ea typeface="ＭＳ Ｐゴシック" charset="0"/>
              </a:defRPr>
            </a:lvl4pPr>
            <a:lvl5pPr marL="1970088" indent="-157163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Char char="–"/>
              <a:defRPr sz="2000">
                <a:solidFill>
                  <a:srgbClr val="00233C"/>
                </a:solidFill>
                <a:latin typeface="+mn-lt"/>
                <a:ea typeface="ＭＳ Ｐゴシック" charset="0"/>
              </a:defRPr>
            </a:lvl5pPr>
            <a:lvl6pPr marL="2427288" indent="-157163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Char char="–"/>
              <a:defRPr sz="2000">
                <a:solidFill>
                  <a:srgbClr val="00233C"/>
                </a:solidFill>
                <a:latin typeface="+mn-lt"/>
              </a:defRPr>
            </a:lvl6pPr>
            <a:lvl7pPr marL="2884488" indent="-157163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Char char="–"/>
              <a:defRPr sz="2000">
                <a:solidFill>
                  <a:srgbClr val="00233C"/>
                </a:solidFill>
                <a:latin typeface="+mn-lt"/>
              </a:defRPr>
            </a:lvl7pPr>
            <a:lvl8pPr marL="3341688" indent="-157163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Char char="–"/>
              <a:defRPr sz="2000">
                <a:solidFill>
                  <a:srgbClr val="00233C"/>
                </a:solidFill>
                <a:latin typeface="+mn-lt"/>
              </a:defRPr>
            </a:lvl8pPr>
            <a:lvl9pPr marL="3798888" indent="-157163" algn="l" defTabSz="739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Char char="–"/>
              <a:defRPr sz="2000">
                <a:solidFill>
                  <a:srgbClr val="00233C"/>
                </a:solidFill>
                <a:latin typeface="+mn-lt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s-ES" sz="1800" b="1" dirty="0">
                <a:solidFill>
                  <a:srgbClr val="000000"/>
                </a:solidFill>
                <a:latin typeface="Arial" charset="0"/>
              </a:rPr>
              <a:t>Visual – análisis </a:t>
            </a:r>
            <a:r>
              <a:rPr lang="es-ES" sz="1800" b="1" dirty="0" smtClean="0">
                <a:solidFill>
                  <a:srgbClr val="000000"/>
                </a:solidFill>
                <a:latin typeface="Arial" charset="0"/>
              </a:rPr>
              <a:t>gráfico</a:t>
            </a:r>
            <a:endParaRPr lang="es-ES" sz="1800" b="1" dirty="0">
              <a:solidFill>
                <a:srgbClr val="000000"/>
              </a:solidFill>
              <a:latin typeface="Arial" charset="0"/>
            </a:endParaRPr>
          </a:p>
          <a:p>
            <a:pPr marL="663575" lvl="1" indent="-211138" algn="just" eaLnBrk="1" hangingPunct="1">
              <a:spcBef>
                <a:spcPts val="600"/>
              </a:spcBef>
              <a:spcAft>
                <a:spcPts val="600"/>
              </a:spcAft>
            </a:pPr>
            <a:r>
              <a:rPr lang="es-ES" sz="1800" dirty="0">
                <a:solidFill>
                  <a:srgbClr val="000000"/>
                </a:solidFill>
                <a:latin typeface="Arial" charset="0"/>
                <a:cs typeface="Times New Roman" charset="0"/>
              </a:rPr>
              <a:t>Valores iniciales </a:t>
            </a:r>
            <a:r>
              <a:rPr lang="es-ES" sz="1800" dirty="0" smtClean="0">
                <a:solidFill>
                  <a:srgbClr val="000000"/>
                </a:solidFill>
                <a:latin typeface="Arial" charset="0"/>
                <a:cs typeface="Times New Roman" charset="0"/>
              </a:rPr>
              <a:t>dB.</a:t>
            </a:r>
            <a:endParaRPr lang="es-ES" sz="1800" dirty="0">
              <a:solidFill>
                <a:srgbClr val="000000"/>
              </a:solidFill>
              <a:latin typeface="Arial" charset="0"/>
              <a:cs typeface="Times New Roman" charset="0"/>
            </a:endParaRPr>
          </a:p>
          <a:p>
            <a:pPr marL="663575" lvl="1" indent="-211138" algn="just" eaLnBrk="1" hangingPunct="1">
              <a:spcBef>
                <a:spcPts val="600"/>
              </a:spcBef>
              <a:spcAft>
                <a:spcPts val="600"/>
              </a:spcAft>
            </a:pPr>
            <a:r>
              <a:rPr lang="es-ES" sz="1800" dirty="0">
                <a:solidFill>
                  <a:srgbClr val="000000"/>
                </a:solidFill>
                <a:latin typeface="Arial" charset="0"/>
                <a:cs typeface="Times New Roman" charset="0"/>
              </a:rPr>
              <a:t>La forma esperada de </a:t>
            </a:r>
            <a:r>
              <a:rPr lang="es-ES" sz="1800" dirty="0" smtClean="0">
                <a:solidFill>
                  <a:srgbClr val="000000"/>
                </a:solidFill>
                <a:latin typeface="Arial" charset="0"/>
                <a:cs typeface="Times New Roman" charset="0"/>
              </a:rPr>
              <a:t>configuraciones (grupo de conexión).</a:t>
            </a:r>
            <a:endParaRPr lang="es-ES" sz="1800" dirty="0">
              <a:solidFill>
                <a:srgbClr val="000000"/>
              </a:solidFill>
              <a:latin typeface="Arial" charset="0"/>
              <a:cs typeface="Times New Roman" charset="0"/>
            </a:endParaRPr>
          </a:p>
          <a:p>
            <a:pPr marL="663575" lvl="1" indent="-211138" algn="just" eaLnBrk="1" hangingPunct="1">
              <a:spcBef>
                <a:spcPts val="600"/>
              </a:spcBef>
              <a:spcAft>
                <a:spcPts val="600"/>
              </a:spcAft>
            </a:pPr>
            <a:r>
              <a:rPr lang="es-ES" sz="1800" dirty="0">
                <a:solidFill>
                  <a:srgbClr val="000000"/>
                </a:solidFill>
                <a:latin typeface="Arial" charset="0"/>
                <a:cs typeface="Times New Roman" charset="0"/>
              </a:rPr>
              <a:t>Comparación de huellas tomadas en:</a:t>
            </a:r>
          </a:p>
          <a:p>
            <a:pPr marL="1090612" lvl="2" indent="-285750" algn="just" eaLnBrk="1" hangingPunct="1">
              <a:spcBef>
                <a:spcPts val="600"/>
              </a:spcBef>
              <a:spcAft>
                <a:spcPts val="600"/>
              </a:spcAft>
              <a:buFont typeface="Wingdings" charset="2"/>
              <a:buChar char="ü"/>
            </a:pPr>
            <a:r>
              <a:rPr lang="es-ES" sz="1800" i="1" dirty="0">
                <a:solidFill>
                  <a:srgbClr val="000000"/>
                </a:solidFill>
                <a:latin typeface="Arial" charset="0"/>
                <a:cs typeface="Times New Roman" charset="0"/>
              </a:rPr>
              <a:t>El mismo </a:t>
            </a:r>
            <a:r>
              <a:rPr lang="es-ES" sz="1800" i="1" dirty="0" smtClean="0">
                <a:solidFill>
                  <a:srgbClr val="000000"/>
                </a:solidFill>
                <a:latin typeface="Arial" charset="0"/>
                <a:cs typeface="Times New Roman" charset="0"/>
              </a:rPr>
              <a:t>transformador.</a:t>
            </a:r>
            <a:endParaRPr lang="es-ES" sz="1800" i="1" dirty="0">
              <a:solidFill>
                <a:srgbClr val="000000"/>
              </a:solidFill>
              <a:latin typeface="Arial" charset="0"/>
              <a:cs typeface="Times New Roman" charset="0"/>
            </a:endParaRPr>
          </a:p>
          <a:p>
            <a:pPr marL="1090612" lvl="2" indent="-285750" algn="just" eaLnBrk="1" hangingPunct="1">
              <a:spcBef>
                <a:spcPts val="600"/>
              </a:spcBef>
              <a:spcAft>
                <a:spcPts val="600"/>
              </a:spcAft>
              <a:buFont typeface="Wingdings" charset="2"/>
              <a:buChar char="ü"/>
            </a:pPr>
            <a:r>
              <a:rPr lang="es-ES" sz="1800" i="1" dirty="0">
                <a:solidFill>
                  <a:srgbClr val="000000"/>
                </a:solidFill>
                <a:latin typeface="Arial" charset="0"/>
                <a:cs typeface="Times New Roman" charset="0"/>
              </a:rPr>
              <a:t>Transformadores de construcción y propiedades </a:t>
            </a:r>
            <a:r>
              <a:rPr lang="es-ES" sz="1800" i="1" dirty="0" smtClean="0">
                <a:solidFill>
                  <a:srgbClr val="000000"/>
                </a:solidFill>
                <a:latin typeface="Arial" charset="0"/>
                <a:cs typeface="Times New Roman" charset="0"/>
              </a:rPr>
              <a:t>similares.</a:t>
            </a:r>
            <a:endParaRPr lang="es-ES" sz="1800" i="1" dirty="0">
              <a:solidFill>
                <a:srgbClr val="000000"/>
              </a:solidFill>
              <a:latin typeface="Arial" charset="0"/>
              <a:cs typeface="Times New Roman" charset="0"/>
            </a:endParaRPr>
          </a:p>
          <a:p>
            <a:pPr marL="1090612" lvl="2" indent="-285750" algn="just" eaLnBrk="1" hangingPunct="1">
              <a:spcBef>
                <a:spcPts val="600"/>
              </a:spcBef>
              <a:spcAft>
                <a:spcPts val="600"/>
              </a:spcAft>
              <a:buFont typeface="Wingdings" charset="2"/>
              <a:buChar char="ü"/>
            </a:pPr>
            <a:r>
              <a:rPr lang="es-ES" sz="1800" i="1" dirty="0">
                <a:solidFill>
                  <a:srgbClr val="000000"/>
                </a:solidFill>
                <a:latin typeface="Arial" charset="0"/>
                <a:cs typeface="Times New Roman" charset="0"/>
              </a:rPr>
              <a:t>Fases </a:t>
            </a:r>
            <a:r>
              <a:rPr lang="es-ES" sz="1800" i="1" dirty="0" smtClean="0">
                <a:solidFill>
                  <a:srgbClr val="000000"/>
                </a:solidFill>
                <a:latin typeface="Arial" charset="0"/>
                <a:cs typeface="Times New Roman" charset="0"/>
              </a:rPr>
              <a:t>Simétricas.</a:t>
            </a:r>
            <a:endParaRPr lang="es-ES" sz="1800" i="1" dirty="0">
              <a:solidFill>
                <a:srgbClr val="000000"/>
              </a:solidFill>
              <a:latin typeface="Arial" charset="0"/>
              <a:cs typeface="Times New Roman" charset="0"/>
            </a:endParaRPr>
          </a:p>
          <a:p>
            <a:pPr marL="663575" lvl="1" indent="-211138" algn="just" eaLnBrk="1" hangingPunct="1">
              <a:spcBef>
                <a:spcPts val="600"/>
              </a:spcBef>
              <a:spcAft>
                <a:spcPts val="600"/>
              </a:spcAft>
            </a:pPr>
            <a:r>
              <a:rPr lang="es-ES" sz="1800" dirty="0">
                <a:solidFill>
                  <a:srgbClr val="000000"/>
                </a:solidFill>
                <a:latin typeface="Arial" charset="0"/>
                <a:cs typeface="Times New Roman" charset="0"/>
              </a:rPr>
              <a:t>Nuevas frecuencias de </a:t>
            </a:r>
            <a:r>
              <a:rPr lang="es-ES" sz="1800" dirty="0" smtClean="0">
                <a:solidFill>
                  <a:srgbClr val="000000"/>
                </a:solidFill>
                <a:latin typeface="Arial" charset="0"/>
                <a:cs typeface="Times New Roman" charset="0"/>
              </a:rPr>
              <a:t>resonancia.</a:t>
            </a:r>
            <a:endParaRPr lang="es-ES" sz="1800" dirty="0">
              <a:solidFill>
                <a:srgbClr val="000000"/>
              </a:solidFill>
              <a:latin typeface="Arial" charset="0"/>
              <a:cs typeface="Times New Roman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s-ES" sz="1800" b="1" dirty="0">
                <a:solidFill>
                  <a:srgbClr val="000000"/>
                </a:solidFill>
                <a:latin typeface="Arial" charset="0"/>
              </a:rPr>
              <a:t>Análisis de Correlación</a:t>
            </a:r>
          </a:p>
          <a:p>
            <a:pPr marL="663575" lvl="1" indent="-211138" algn="just" defTabSz="628650">
              <a:spcBef>
                <a:spcPts val="600"/>
              </a:spcBef>
              <a:spcAft>
                <a:spcPts val="600"/>
              </a:spcAft>
            </a:pPr>
            <a:r>
              <a:rPr lang="es-ES" sz="1800" dirty="0">
                <a:solidFill>
                  <a:srgbClr val="000000"/>
                </a:solidFill>
                <a:latin typeface="Arial" charset="0"/>
              </a:rPr>
              <a:t>Estándar DL/T 911 </a:t>
            </a:r>
            <a:r>
              <a:rPr lang="es-ES" sz="1800" dirty="0" smtClean="0">
                <a:solidFill>
                  <a:srgbClr val="000000"/>
                </a:solidFill>
                <a:latin typeface="Arial" charset="0"/>
              </a:rPr>
              <a:t>2004.</a:t>
            </a:r>
            <a:endParaRPr lang="es-ES" sz="1800" dirty="0">
              <a:solidFill>
                <a:srgbClr val="000000"/>
              </a:solidFill>
              <a:latin typeface="Arial" charset="0"/>
            </a:endParaRPr>
          </a:p>
          <a:p>
            <a:pPr marL="663575" lvl="1" indent="-211138" algn="just" defTabSz="628650">
              <a:spcBef>
                <a:spcPts val="600"/>
              </a:spcBef>
              <a:spcAft>
                <a:spcPts val="600"/>
              </a:spcAft>
            </a:pPr>
            <a:r>
              <a:rPr lang="es-ES" sz="1800" dirty="0" smtClean="0">
                <a:solidFill>
                  <a:srgbClr val="000000"/>
                </a:solidFill>
                <a:latin typeface="Arial" charset="0"/>
              </a:rPr>
              <a:t>Específico </a:t>
            </a:r>
            <a:r>
              <a:rPr lang="es-ES" sz="1800" dirty="0">
                <a:solidFill>
                  <a:srgbClr val="000000"/>
                </a:solidFill>
                <a:latin typeface="Arial" charset="0"/>
              </a:rPr>
              <a:t>de </a:t>
            </a:r>
            <a:r>
              <a:rPr lang="es-ES" sz="1800" dirty="0" smtClean="0">
                <a:solidFill>
                  <a:srgbClr val="000000"/>
                </a:solidFill>
                <a:latin typeface="Arial" charset="0"/>
              </a:rPr>
              <a:t>fábrica </a:t>
            </a:r>
            <a:r>
              <a:rPr lang="es-ES" sz="1800" dirty="0">
                <a:solidFill>
                  <a:srgbClr val="000000"/>
                </a:solidFill>
                <a:latin typeface="Arial" charset="0"/>
              </a:rPr>
              <a:t>y usuario </a:t>
            </a:r>
            <a:r>
              <a:rPr lang="es-ES" sz="1800" dirty="0" smtClean="0">
                <a:solidFill>
                  <a:srgbClr val="000000"/>
                </a:solidFill>
                <a:latin typeface="Arial" charset="0"/>
              </a:rPr>
              <a:t>final.</a:t>
            </a:r>
            <a:endParaRPr lang="es-ES" sz="18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464992" y="715329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>
                <a:solidFill>
                  <a:srgbClr val="FF0000"/>
                </a:solidFill>
              </a:rPr>
              <a:t>H</a:t>
            </a:r>
            <a:r>
              <a:rPr lang="es-ES_tradnl" sz="2200" b="1" dirty="0">
                <a:solidFill>
                  <a:srgbClr val="000000"/>
                </a:solidFill>
              </a:rPr>
              <a:t>erramientas de análisis para SFRA</a:t>
            </a: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11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10" name="CuadroTexto 9"/>
          <p:cNvSpPr txBox="1"/>
          <p:nvPr/>
        </p:nvSpPr>
        <p:spPr>
          <a:xfrm>
            <a:off x="464992" y="679044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2200" b="1" dirty="0">
                <a:solidFill>
                  <a:srgbClr val="FF0000"/>
                </a:solidFill>
              </a:rPr>
              <a:t>I</a:t>
            </a:r>
            <a:r>
              <a:rPr lang="es-ES" sz="2200" b="1" dirty="0"/>
              <a:t>nterpretación de los resultados</a:t>
            </a:r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4197961"/>
              </p:ext>
            </p:extLst>
          </p:nvPr>
        </p:nvGraphicFramePr>
        <p:xfrm>
          <a:off x="1761296" y="1879991"/>
          <a:ext cx="5029200" cy="2711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81" name="Gráfico" r:id="rId3" imgW="7436160" imgH="3825000" progId="Excel.Sheet.8">
                  <p:embed/>
                </p:oleObj>
              </mc:Choice>
              <mc:Fallback>
                <p:oleObj name="Gráfico" r:id="rId3" imgW="7436160" imgH="3825000" progId="Excel.Sheet.8">
                  <p:embed/>
                  <p:pic>
                    <p:nvPicPr>
                      <p:cNvPr id="0" name="Picture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1296" y="1879991"/>
                        <a:ext cx="5029200" cy="2711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96750" y="4894539"/>
            <a:ext cx="3104916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17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alibri" pitchFamily="34" charset="0"/>
                <a:cs typeface="Times New Roman" pitchFamily="18" charset="0"/>
              </a:rPr>
              <a:t>Núcleo y circuito magnético: </a:t>
            </a:r>
            <a:r>
              <a:rPr lang="es-ES_tradnl" sz="1700" b="1" i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alibri" pitchFamily="34" charset="0"/>
                <a:cs typeface="Times New Roman" pitchFamily="18" charset="0"/>
              </a:rPr>
              <a:t>Frecuencias &lt; 10 kHz</a:t>
            </a:r>
            <a:endParaRPr lang="es-ES" sz="1700" b="1" i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FF0000"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3215314" y="4890611"/>
            <a:ext cx="330617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17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alibri" pitchFamily="34" charset="0"/>
                <a:cs typeface="Times New Roman" pitchFamily="18" charset="0"/>
              </a:rPr>
              <a:t>Arrollamientos:                          </a:t>
            </a:r>
            <a:r>
              <a:rPr lang="es-ES_tradnl" sz="1700" b="1" i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alibri" pitchFamily="34" charset="0"/>
                <a:cs typeface="Times New Roman" pitchFamily="18" charset="0"/>
              </a:rPr>
              <a:t>10 kHz&lt; Frecuencias &lt; 600 kHz</a:t>
            </a:r>
            <a:endParaRPr lang="es-ES" sz="1700" b="1" i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FF0000"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6564698" y="4890611"/>
            <a:ext cx="2344979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17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alibri" pitchFamily="34" charset="0"/>
                <a:cs typeface="Times New Roman" pitchFamily="18" charset="0"/>
              </a:rPr>
              <a:t>Conexiones internas: </a:t>
            </a:r>
            <a:r>
              <a:rPr lang="es-ES_tradnl" sz="1700" b="1" i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alibri" pitchFamily="34" charset="0"/>
                <a:cs typeface="Times New Roman" pitchFamily="18" charset="0"/>
              </a:rPr>
              <a:t>Frecuencias &gt; 600 kHz</a:t>
            </a:r>
            <a:endParaRPr lang="es-ES" sz="1700" b="1" i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FF0000"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2447096" y="2184791"/>
            <a:ext cx="1295400" cy="1981200"/>
          </a:xfrm>
          <a:prstGeom prst="rect">
            <a:avLst/>
          </a:prstGeom>
          <a:noFill/>
          <a:ln w="31750">
            <a:solidFill>
              <a:srgbClr val="FF0000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AR"/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3818696" y="2184791"/>
            <a:ext cx="2514600" cy="1981200"/>
          </a:xfrm>
          <a:prstGeom prst="rect">
            <a:avLst/>
          </a:prstGeom>
          <a:noFill/>
          <a:ln w="31750">
            <a:solidFill>
              <a:srgbClr val="00FF00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AR"/>
          </a:p>
        </p:txBody>
      </p:sp>
      <p:sp>
        <p:nvSpPr>
          <p:cNvPr id="17" name="Rectangle 17"/>
          <p:cNvSpPr>
            <a:spLocks noChangeArrowheads="1"/>
          </p:cNvSpPr>
          <p:nvPr/>
        </p:nvSpPr>
        <p:spPr bwMode="auto">
          <a:xfrm>
            <a:off x="6333296" y="2184791"/>
            <a:ext cx="381000" cy="1981200"/>
          </a:xfrm>
          <a:prstGeom prst="rect">
            <a:avLst/>
          </a:prstGeom>
          <a:noFill/>
          <a:ln w="31750">
            <a:solidFill>
              <a:srgbClr val="00FFFF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AR"/>
          </a:p>
        </p:txBody>
      </p:sp>
      <p:sp>
        <p:nvSpPr>
          <p:cNvPr id="18" name="Rectangle 18"/>
          <p:cNvSpPr>
            <a:spLocks noChangeArrowheads="1"/>
          </p:cNvSpPr>
          <p:nvPr/>
        </p:nvSpPr>
        <p:spPr bwMode="auto">
          <a:xfrm>
            <a:off x="2447096" y="2184791"/>
            <a:ext cx="1295400" cy="1981200"/>
          </a:xfrm>
          <a:prstGeom prst="rect">
            <a:avLst/>
          </a:prstGeom>
          <a:noFill/>
          <a:ln w="31750">
            <a:solidFill>
              <a:srgbClr val="FF0000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AR"/>
          </a:p>
        </p:txBody>
      </p:sp>
      <p:sp>
        <p:nvSpPr>
          <p:cNvPr id="19" name="Rectangle 19"/>
          <p:cNvSpPr>
            <a:spLocks noChangeArrowheads="1"/>
          </p:cNvSpPr>
          <p:nvPr/>
        </p:nvSpPr>
        <p:spPr bwMode="auto">
          <a:xfrm>
            <a:off x="2447096" y="2184791"/>
            <a:ext cx="1295400" cy="1981200"/>
          </a:xfrm>
          <a:prstGeom prst="rect">
            <a:avLst/>
          </a:prstGeom>
          <a:noFill/>
          <a:ln w="31750">
            <a:solidFill>
              <a:srgbClr val="FF0000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AR"/>
          </a:p>
        </p:txBody>
      </p:sp>
      <p:sp>
        <p:nvSpPr>
          <p:cNvPr id="20" name="Rectangle 20"/>
          <p:cNvSpPr>
            <a:spLocks noChangeArrowheads="1"/>
          </p:cNvSpPr>
          <p:nvPr/>
        </p:nvSpPr>
        <p:spPr bwMode="auto">
          <a:xfrm>
            <a:off x="2447096" y="2184791"/>
            <a:ext cx="1295400" cy="1981200"/>
          </a:xfrm>
          <a:prstGeom prst="rect">
            <a:avLst/>
          </a:prstGeom>
          <a:noFill/>
          <a:ln w="31750">
            <a:solidFill>
              <a:srgbClr val="FF0000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AR"/>
          </a:p>
        </p:txBody>
      </p:sp>
      <p:sp>
        <p:nvSpPr>
          <p:cNvPr id="21" name="Rectangle 21"/>
          <p:cNvSpPr>
            <a:spLocks noChangeArrowheads="1"/>
          </p:cNvSpPr>
          <p:nvPr/>
        </p:nvSpPr>
        <p:spPr bwMode="auto">
          <a:xfrm>
            <a:off x="2447096" y="2184791"/>
            <a:ext cx="1295400" cy="1981200"/>
          </a:xfrm>
          <a:prstGeom prst="rect">
            <a:avLst/>
          </a:prstGeom>
          <a:noFill/>
          <a:ln w="31750">
            <a:solidFill>
              <a:srgbClr val="FF0000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AR"/>
          </a:p>
        </p:txBody>
      </p:sp>
      <p:sp>
        <p:nvSpPr>
          <p:cNvPr id="22" name="Rectangle 22"/>
          <p:cNvSpPr>
            <a:spLocks noChangeArrowheads="1"/>
          </p:cNvSpPr>
          <p:nvPr/>
        </p:nvSpPr>
        <p:spPr bwMode="auto">
          <a:xfrm>
            <a:off x="2447096" y="2184791"/>
            <a:ext cx="1295400" cy="1981200"/>
          </a:xfrm>
          <a:prstGeom prst="rect">
            <a:avLst/>
          </a:prstGeom>
          <a:noFill/>
          <a:ln w="31750">
            <a:solidFill>
              <a:srgbClr val="FF0000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AR"/>
          </a:p>
        </p:txBody>
      </p:sp>
      <p:sp>
        <p:nvSpPr>
          <p:cNvPr id="23" name="Rectangle 23"/>
          <p:cNvSpPr>
            <a:spLocks noChangeArrowheads="1"/>
          </p:cNvSpPr>
          <p:nvPr/>
        </p:nvSpPr>
        <p:spPr bwMode="auto">
          <a:xfrm>
            <a:off x="2447096" y="2184791"/>
            <a:ext cx="1295400" cy="1981200"/>
          </a:xfrm>
          <a:prstGeom prst="rect">
            <a:avLst/>
          </a:prstGeom>
          <a:noFill/>
          <a:ln w="31750">
            <a:solidFill>
              <a:srgbClr val="FF0000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AR"/>
          </a:p>
        </p:txBody>
      </p:sp>
      <p:sp>
        <p:nvSpPr>
          <p:cNvPr id="24" name="Rectangle 24"/>
          <p:cNvSpPr>
            <a:spLocks noChangeArrowheads="1"/>
          </p:cNvSpPr>
          <p:nvPr/>
        </p:nvSpPr>
        <p:spPr bwMode="auto">
          <a:xfrm>
            <a:off x="3818696" y="2184791"/>
            <a:ext cx="2514600" cy="1981200"/>
          </a:xfrm>
          <a:prstGeom prst="rect">
            <a:avLst/>
          </a:prstGeom>
          <a:noFill/>
          <a:ln w="31750">
            <a:solidFill>
              <a:srgbClr val="00FF00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AR"/>
          </a:p>
        </p:txBody>
      </p:sp>
      <p:sp>
        <p:nvSpPr>
          <p:cNvPr id="25" name="Rectangle 25"/>
          <p:cNvSpPr>
            <a:spLocks noChangeArrowheads="1"/>
          </p:cNvSpPr>
          <p:nvPr/>
        </p:nvSpPr>
        <p:spPr bwMode="auto">
          <a:xfrm>
            <a:off x="3818696" y="2184791"/>
            <a:ext cx="2514600" cy="1981200"/>
          </a:xfrm>
          <a:prstGeom prst="rect">
            <a:avLst/>
          </a:prstGeom>
          <a:noFill/>
          <a:ln w="31750">
            <a:solidFill>
              <a:srgbClr val="00FF00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AR"/>
          </a:p>
        </p:txBody>
      </p:sp>
      <p:sp>
        <p:nvSpPr>
          <p:cNvPr id="26" name="Rectangle 26"/>
          <p:cNvSpPr>
            <a:spLocks noChangeArrowheads="1"/>
          </p:cNvSpPr>
          <p:nvPr/>
        </p:nvSpPr>
        <p:spPr bwMode="auto">
          <a:xfrm>
            <a:off x="3818696" y="2184791"/>
            <a:ext cx="2514600" cy="1981200"/>
          </a:xfrm>
          <a:prstGeom prst="rect">
            <a:avLst/>
          </a:prstGeom>
          <a:noFill/>
          <a:ln w="31750">
            <a:solidFill>
              <a:srgbClr val="00FF00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AR"/>
          </a:p>
        </p:txBody>
      </p:sp>
      <p:sp>
        <p:nvSpPr>
          <p:cNvPr id="27" name="Rectangle 27"/>
          <p:cNvSpPr>
            <a:spLocks noChangeArrowheads="1"/>
          </p:cNvSpPr>
          <p:nvPr/>
        </p:nvSpPr>
        <p:spPr bwMode="auto">
          <a:xfrm>
            <a:off x="3818696" y="2184791"/>
            <a:ext cx="2514600" cy="1981200"/>
          </a:xfrm>
          <a:prstGeom prst="rect">
            <a:avLst/>
          </a:prstGeom>
          <a:noFill/>
          <a:ln w="31750">
            <a:solidFill>
              <a:srgbClr val="00FF00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AR"/>
          </a:p>
        </p:txBody>
      </p:sp>
      <p:sp>
        <p:nvSpPr>
          <p:cNvPr id="28" name="Rectangle 28"/>
          <p:cNvSpPr>
            <a:spLocks noChangeArrowheads="1"/>
          </p:cNvSpPr>
          <p:nvPr/>
        </p:nvSpPr>
        <p:spPr bwMode="auto">
          <a:xfrm>
            <a:off x="3818696" y="2184791"/>
            <a:ext cx="2514600" cy="1981200"/>
          </a:xfrm>
          <a:prstGeom prst="rect">
            <a:avLst/>
          </a:prstGeom>
          <a:noFill/>
          <a:ln w="31750">
            <a:solidFill>
              <a:srgbClr val="0000FF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AR"/>
          </a:p>
        </p:txBody>
      </p:sp>
      <p:sp>
        <p:nvSpPr>
          <p:cNvPr id="29" name="Rectangle 29"/>
          <p:cNvSpPr>
            <a:spLocks noChangeArrowheads="1"/>
          </p:cNvSpPr>
          <p:nvPr/>
        </p:nvSpPr>
        <p:spPr bwMode="auto">
          <a:xfrm>
            <a:off x="6333296" y="2184791"/>
            <a:ext cx="381000" cy="1981200"/>
          </a:xfrm>
          <a:prstGeom prst="rect">
            <a:avLst/>
          </a:prstGeom>
          <a:noFill/>
          <a:ln w="31750">
            <a:solidFill>
              <a:srgbClr val="00FFFF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AR"/>
          </a:p>
        </p:txBody>
      </p:sp>
      <p:sp>
        <p:nvSpPr>
          <p:cNvPr id="30" name="Rectangle 30"/>
          <p:cNvSpPr>
            <a:spLocks noChangeArrowheads="1"/>
          </p:cNvSpPr>
          <p:nvPr/>
        </p:nvSpPr>
        <p:spPr bwMode="auto">
          <a:xfrm>
            <a:off x="6333296" y="2184791"/>
            <a:ext cx="381000" cy="1981200"/>
          </a:xfrm>
          <a:prstGeom prst="rect">
            <a:avLst/>
          </a:prstGeom>
          <a:noFill/>
          <a:ln w="31750">
            <a:solidFill>
              <a:srgbClr val="00FFFF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AR"/>
          </a:p>
        </p:txBody>
      </p:sp>
      <p:sp>
        <p:nvSpPr>
          <p:cNvPr id="31" name="Rectangle 31"/>
          <p:cNvSpPr>
            <a:spLocks noChangeArrowheads="1"/>
          </p:cNvSpPr>
          <p:nvPr/>
        </p:nvSpPr>
        <p:spPr bwMode="auto">
          <a:xfrm>
            <a:off x="6333296" y="2184791"/>
            <a:ext cx="381000" cy="1981200"/>
          </a:xfrm>
          <a:prstGeom prst="rect">
            <a:avLst/>
          </a:prstGeom>
          <a:noFill/>
          <a:ln w="31750">
            <a:solidFill>
              <a:srgbClr val="00FFFF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AR"/>
          </a:p>
        </p:txBody>
      </p:sp>
      <p:sp>
        <p:nvSpPr>
          <p:cNvPr id="32" name="Rectangle 32"/>
          <p:cNvSpPr>
            <a:spLocks noChangeArrowheads="1"/>
          </p:cNvSpPr>
          <p:nvPr/>
        </p:nvSpPr>
        <p:spPr bwMode="auto">
          <a:xfrm>
            <a:off x="6333296" y="2184791"/>
            <a:ext cx="381000" cy="1981200"/>
          </a:xfrm>
          <a:prstGeom prst="rect">
            <a:avLst/>
          </a:prstGeom>
          <a:noFill/>
          <a:ln w="31750">
            <a:solidFill>
              <a:srgbClr val="008000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AR"/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34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670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8" presetClass="entr" presetSubtype="3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8" presetClass="entr" presetSubtype="3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18" presetClass="entr" presetSubtype="3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18" presetClass="entr" presetSubtype="3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18" presetClass="entr" presetSubtype="3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18" presetClass="entr" presetSubtype="3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1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500"/>
                            </p:stCondLst>
                            <p:childTnLst>
                              <p:par>
                                <p:cTn id="50" presetID="1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500"/>
                            </p:stCondLst>
                            <p:childTnLst>
                              <p:par>
                                <p:cTn id="53" presetID="1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2500"/>
                            </p:stCondLst>
                            <p:childTnLst>
                              <p:par>
                                <p:cTn id="56" presetID="1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1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500"/>
                            </p:stCondLst>
                            <p:childTnLst>
                              <p:par>
                                <p:cTn id="70" presetID="1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1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1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500"/>
                            </p:stCondLst>
                            <p:childTnLst>
                              <p:par>
                                <p:cTn id="79" presetID="1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500"/>
                            </p:stCondLst>
                            <p:childTnLst>
                              <p:par>
                                <p:cTn id="90" presetID="1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500"/>
                            </p:stCondLst>
                            <p:childTnLst>
                              <p:par>
                                <p:cTn id="93" presetID="1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500"/>
                            </p:stCondLst>
                            <p:childTnLst>
                              <p:par>
                                <p:cTn id="96" presetID="1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500"/>
                            </p:stCondLst>
                            <p:childTnLst>
                              <p:par>
                                <p:cTn id="99" presetID="1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7" grpId="0" bld="series"/>
      <p:bldP spid="11" grpId="0" autoUpdateAnimBg="0"/>
      <p:bldP spid="12" grpId="0" autoUpdateAnimBg="0"/>
      <p:bldP spid="13" grpId="0" autoUpdateAnimBg="0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10" name="CuadroTexto 9"/>
          <p:cNvSpPr txBox="1"/>
          <p:nvPr/>
        </p:nvSpPr>
        <p:spPr>
          <a:xfrm>
            <a:off x="464992" y="679044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2200" b="1" dirty="0">
                <a:solidFill>
                  <a:srgbClr val="FF0000"/>
                </a:solidFill>
              </a:rPr>
              <a:t>I</a:t>
            </a:r>
            <a:r>
              <a:rPr lang="es-ES" sz="2200" b="1" dirty="0"/>
              <a:t>nterpretación de los resultados</a:t>
            </a: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34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  <p:sp>
        <p:nvSpPr>
          <p:cNvPr id="33" name="Text Placeholder 2"/>
          <p:cNvSpPr txBox="1">
            <a:spLocks/>
          </p:cNvSpPr>
          <p:nvPr/>
        </p:nvSpPr>
        <p:spPr>
          <a:xfrm>
            <a:off x="282575" y="1334958"/>
            <a:ext cx="8198203" cy="4525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ES_tradnl" sz="1800" b="0" dirty="0" smtClean="0">
                <a:latin typeface="Arial" charset="0"/>
              </a:rPr>
              <a:t>El análisis en diferentes bandas de frecuencias indica diferentes tipos de problemas:</a:t>
            </a:r>
          </a:p>
          <a:p>
            <a:pPr algn="just">
              <a:buFont typeface="Wingdings" charset="0"/>
              <a:buChar char="§"/>
            </a:pPr>
            <a:endParaRPr lang="es-ES_tradnl" sz="1100" dirty="0" smtClean="0">
              <a:latin typeface="Arial" charset="0"/>
            </a:endParaRPr>
          </a:p>
          <a:p>
            <a:pPr lvl="2">
              <a:buFont typeface="Arial" charset="0"/>
              <a:buChar char="•"/>
            </a:pPr>
            <a:r>
              <a:rPr lang="es-ES_tradnl" b="1" dirty="0" smtClean="0">
                <a:latin typeface="Arial" charset="0"/>
              </a:rPr>
              <a:t>20 Hz-2 kHz: </a:t>
            </a:r>
            <a:r>
              <a:rPr lang="es-ES_tradnl" dirty="0" smtClean="0">
                <a:latin typeface="Arial" charset="0"/>
              </a:rPr>
              <a:t>deformación del núcleo, circuitos abiertos, espiras en cortocircuito, magnetismo residual</a:t>
            </a:r>
          </a:p>
          <a:p>
            <a:pPr lvl="2">
              <a:buFontTx/>
              <a:buNone/>
            </a:pPr>
            <a:endParaRPr lang="es-ES_tradnl" sz="1600" dirty="0" smtClean="0">
              <a:latin typeface="Arial" charset="0"/>
            </a:endParaRPr>
          </a:p>
          <a:p>
            <a:pPr lvl="2">
              <a:buFont typeface="Arial" charset="0"/>
              <a:buChar char="•"/>
            </a:pPr>
            <a:r>
              <a:rPr lang="es-ES_tradnl" b="1" dirty="0" smtClean="0">
                <a:latin typeface="Arial" charset="0"/>
              </a:rPr>
              <a:t>10 kHz - 20 kHz: </a:t>
            </a:r>
            <a:r>
              <a:rPr lang="es-ES_tradnl" dirty="0" smtClean="0">
                <a:latin typeface="Arial" charset="0"/>
              </a:rPr>
              <a:t>abultamiento de espiras</a:t>
            </a:r>
          </a:p>
          <a:p>
            <a:pPr lvl="2">
              <a:buFont typeface="Arial" charset="0"/>
              <a:buChar char="•"/>
            </a:pPr>
            <a:endParaRPr lang="es-ES_tradnl" dirty="0">
              <a:latin typeface="Arial" charset="0"/>
            </a:endParaRPr>
          </a:p>
          <a:p>
            <a:pPr lvl="2">
              <a:buFont typeface="Arial" charset="0"/>
              <a:buChar char="•"/>
            </a:pPr>
            <a:r>
              <a:rPr lang="es-ES_tradnl" dirty="0" smtClean="0">
                <a:latin typeface="Arial" charset="0"/>
              </a:rPr>
              <a:t> </a:t>
            </a:r>
            <a:r>
              <a:rPr lang="es-ES_tradnl" b="1" dirty="0" smtClean="0">
                <a:latin typeface="Arial" charset="0"/>
              </a:rPr>
              <a:t>20 kHz - 400 kHz: </a:t>
            </a:r>
            <a:r>
              <a:rPr lang="es-ES_tradnl" dirty="0" smtClean="0">
                <a:latin typeface="Arial" charset="0"/>
              </a:rPr>
              <a:t>deformaciones entre los devanados principales</a:t>
            </a:r>
          </a:p>
          <a:p>
            <a:pPr lvl="2">
              <a:buFontTx/>
              <a:buNone/>
            </a:pPr>
            <a:endParaRPr lang="es-ES_tradnl" sz="1600" dirty="0" smtClean="0">
              <a:latin typeface="Arial" charset="0"/>
            </a:endParaRPr>
          </a:p>
          <a:p>
            <a:pPr lvl="2">
              <a:buFont typeface="Arial" charset="0"/>
              <a:buChar char="•"/>
            </a:pPr>
            <a:r>
              <a:rPr lang="es-ES_tradnl" dirty="0" smtClean="0">
                <a:latin typeface="Arial" charset="0"/>
              </a:rPr>
              <a:t> </a:t>
            </a:r>
            <a:r>
              <a:rPr lang="es-ES_tradnl" b="1" dirty="0" smtClean="0">
                <a:latin typeface="Arial" charset="0"/>
              </a:rPr>
              <a:t>400 kHz - 1MHz: </a:t>
            </a:r>
            <a:r>
              <a:rPr lang="es-ES_tradnl" dirty="0" smtClean="0">
                <a:latin typeface="Arial" charset="0"/>
              </a:rPr>
              <a:t>problemas de contacto en la TAP</a:t>
            </a:r>
          </a:p>
          <a:p>
            <a:pPr>
              <a:buFont typeface="Wingdings" charset="0"/>
              <a:buNone/>
            </a:pPr>
            <a:r>
              <a:rPr lang="es-ES_tradnl" dirty="0" smtClean="0">
                <a:latin typeface="Arial" charset="0"/>
              </a:rPr>
              <a:t>	</a:t>
            </a:r>
          </a:p>
          <a:p>
            <a:pPr>
              <a:buFont typeface="Wingdings" charset="0"/>
              <a:buNone/>
            </a:pPr>
            <a:r>
              <a:rPr lang="es-ES_tradnl" sz="1400" dirty="0" smtClean="0">
                <a:latin typeface="Arial" charset="0"/>
              </a:rPr>
              <a:t>Este es el criterio general, cada caso tendría características y naturaleza particulares.</a:t>
            </a:r>
            <a:endParaRPr lang="es-ES_tradnl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17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10" name="CuadroTexto 9"/>
          <p:cNvSpPr txBox="1"/>
          <p:nvPr/>
        </p:nvSpPr>
        <p:spPr>
          <a:xfrm>
            <a:off x="464992" y="679044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2200" b="1" dirty="0" smtClean="0">
                <a:solidFill>
                  <a:srgbClr val="FF0000"/>
                </a:solidFill>
              </a:rPr>
              <a:t>N</a:t>
            </a:r>
            <a:r>
              <a:rPr lang="es-ES" sz="2200" b="1" dirty="0" smtClean="0"/>
              <a:t>ormativas de referencia</a:t>
            </a:r>
            <a:endParaRPr lang="es-ES" sz="2200" b="1" dirty="0"/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34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  <p:sp>
        <p:nvSpPr>
          <p:cNvPr id="33" name="Text Placeholder 2"/>
          <p:cNvSpPr txBox="1">
            <a:spLocks/>
          </p:cNvSpPr>
          <p:nvPr/>
        </p:nvSpPr>
        <p:spPr>
          <a:xfrm>
            <a:off x="282575" y="1334958"/>
            <a:ext cx="8198203" cy="4525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ES_tradnl" sz="1800" b="0" dirty="0" smtClean="0">
                <a:latin typeface="Arial" charset="0"/>
              </a:rPr>
              <a:t>El análisis en diferentes bandas de frecuencias indica diferentes tipos de problemas:</a:t>
            </a:r>
          </a:p>
          <a:p>
            <a:pPr algn="just">
              <a:buFont typeface="Wingdings" charset="0"/>
              <a:buChar char="§"/>
            </a:pPr>
            <a:endParaRPr lang="es-ES_tradnl" sz="1100" dirty="0" smtClean="0">
              <a:latin typeface="Arial" charset="0"/>
            </a:endParaRPr>
          </a:p>
          <a:p>
            <a:pPr lvl="2">
              <a:spcBef>
                <a:spcPts val="1032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US" dirty="0">
                <a:latin typeface="Arial" charset="0"/>
              </a:rPr>
              <a:t>IEEE C57.149-</a:t>
            </a:r>
            <a:r>
              <a:rPr lang="en-US" dirty="0" smtClean="0">
                <a:latin typeface="Arial" charset="0"/>
              </a:rPr>
              <a:t>2012: “</a:t>
            </a:r>
            <a:r>
              <a:rPr lang="en-US" dirty="0">
                <a:latin typeface="Arial" charset="0"/>
              </a:rPr>
              <a:t>Guide for the Application and Interpretation of Frequency Response Analysis for Oil-Immersed Transformers</a:t>
            </a:r>
            <a:r>
              <a:rPr lang="en-US" dirty="0" smtClean="0">
                <a:latin typeface="Arial" charset="0"/>
              </a:rPr>
              <a:t>”</a:t>
            </a:r>
          </a:p>
          <a:p>
            <a:pPr lvl="2">
              <a:spcBef>
                <a:spcPts val="1032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US" dirty="0">
                <a:latin typeface="Arial" charset="0"/>
              </a:rPr>
              <a:t>IEEE </a:t>
            </a:r>
            <a:r>
              <a:rPr lang="en-US" dirty="0" smtClean="0">
                <a:latin typeface="Arial" charset="0"/>
              </a:rPr>
              <a:t>C57.150-2012</a:t>
            </a:r>
            <a:endParaRPr lang="en-US" dirty="0">
              <a:latin typeface="Arial" charset="0"/>
            </a:endParaRPr>
          </a:p>
          <a:p>
            <a:pPr lvl="2">
              <a:spcBef>
                <a:spcPts val="1032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US" dirty="0">
                <a:latin typeface="Arial" charset="0"/>
              </a:rPr>
              <a:t>IEC60076-18 Ed</a:t>
            </a:r>
            <a:r>
              <a:rPr lang="en-US" dirty="0" smtClean="0">
                <a:latin typeface="Arial" charset="0"/>
              </a:rPr>
              <a:t>.1-2012</a:t>
            </a:r>
            <a:endParaRPr lang="en-US" dirty="0">
              <a:latin typeface="Arial" charset="0"/>
            </a:endParaRPr>
          </a:p>
          <a:p>
            <a:pPr lvl="2">
              <a:spcBef>
                <a:spcPts val="1032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US" dirty="0">
                <a:latin typeface="Arial" charset="0"/>
              </a:rPr>
              <a:t>Std. DL/T911-2004</a:t>
            </a:r>
          </a:p>
          <a:p>
            <a:pPr lvl="2">
              <a:spcBef>
                <a:spcPts val="1032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US" dirty="0" err="1">
                <a:latin typeface="Arial" charset="0"/>
              </a:rPr>
              <a:t>Cigré</a:t>
            </a:r>
            <a:r>
              <a:rPr lang="en-US" dirty="0">
                <a:latin typeface="Arial" charset="0"/>
              </a:rPr>
              <a:t> Technical Brochure No. 342, April 2008 </a:t>
            </a:r>
          </a:p>
        </p:txBody>
      </p:sp>
    </p:spTree>
    <p:extLst>
      <p:ext uri="{BB962C8B-B14F-4D97-AF65-F5344CB8AC3E}">
        <p14:creationId xmlns:p14="http://schemas.microsoft.com/office/powerpoint/2010/main" val="4037817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10" name="CuadroTexto 9"/>
          <p:cNvSpPr txBox="1"/>
          <p:nvPr/>
        </p:nvSpPr>
        <p:spPr>
          <a:xfrm>
            <a:off x="452897" y="679044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FF0000"/>
              </a:buClr>
              <a:buSzPct val="100000"/>
            </a:pPr>
            <a:r>
              <a:rPr lang="es-ES_tradnl" sz="2200" b="1" dirty="0">
                <a:solidFill>
                  <a:srgbClr val="FF0000"/>
                </a:solidFill>
              </a:rPr>
              <a:t>F</a:t>
            </a:r>
            <a:r>
              <a:rPr lang="es-ES_tradnl" sz="2200" b="1" dirty="0"/>
              <a:t>RAX 101: Interpretación de los resultados, “</a:t>
            </a:r>
            <a:r>
              <a:rPr lang="es-ES_tradnl" sz="2200" b="1" dirty="0" err="1"/>
              <a:t>Analyzers</a:t>
            </a:r>
            <a:r>
              <a:rPr lang="es-ES_tradnl" sz="2200" b="1" dirty="0"/>
              <a:t>”</a:t>
            </a:r>
          </a:p>
        </p:txBody>
      </p:sp>
      <p:pic>
        <p:nvPicPr>
          <p:cNvPr id="13" name="Imagen 12" descr="Captura de pantalla 2011-09-27 a las 00.08.30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8561" y="1548191"/>
            <a:ext cx="8915049" cy="4131933"/>
          </a:xfrm>
          <a:prstGeom prst="rect">
            <a:avLst/>
          </a:prstGeom>
        </p:spPr>
      </p:pic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11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393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987675" y="3284538"/>
            <a:ext cx="3384550" cy="2430462"/>
            <a:chOff x="1824" y="633"/>
            <a:chExt cx="2834" cy="2849"/>
          </a:xfrm>
        </p:grpSpPr>
        <p:sp>
          <p:nvSpPr>
            <p:cNvPr id="19468" name="Puzzle3"/>
            <p:cNvSpPr>
              <a:spLocks noEditPoints="1" noChangeArrowheads="1"/>
            </p:cNvSpPr>
            <p:nvPr/>
          </p:nvSpPr>
          <p:spPr bwMode="auto">
            <a:xfrm>
              <a:off x="3204" y="633"/>
              <a:ext cx="1114" cy="151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2269 w 21600"/>
                <a:gd name="T25" fmla="*/ 7718 h 21600"/>
                <a:gd name="T26" fmla="*/ 19157 w 21600"/>
                <a:gd name="T27" fmla="*/ 20230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6625" y="20892"/>
                  </a:moveTo>
                  <a:lnTo>
                    <a:pt x="7105" y="21023"/>
                  </a:lnTo>
                  <a:lnTo>
                    <a:pt x="7513" y="21088"/>
                  </a:lnTo>
                  <a:lnTo>
                    <a:pt x="7922" y="21115"/>
                  </a:lnTo>
                  <a:lnTo>
                    <a:pt x="8242" y="21115"/>
                  </a:lnTo>
                  <a:lnTo>
                    <a:pt x="8544" y="21062"/>
                  </a:lnTo>
                  <a:lnTo>
                    <a:pt x="8810" y="20997"/>
                  </a:lnTo>
                  <a:lnTo>
                    <a:pt x="9023" y="20892"/>
                  </a:lnTo>
                  <a:lnTo>
                    <a:pt x="9148" y="20761"/>
                  </a:lnTo>
                  <a:lnTo>
                    <a:pt x="9290" y="20616"/>
                  </a:lnTo>
                  <a:lnTo>
                    <a:pt x="9361" y="20459"/>
                  </a:lnTo>
                  <a:lnTo>
                    <a:pt x="9396" y="20289"/>
                  </a:lnTo>
                  <a:lnTo>
                    <a:pt x="9396" y="20092"/>
                  </a:lnTo>
                  <a:lnTo>
                    <a:pt x="9325" y="19909"/>
                  </a:lnTo>
                  <a:lnTo>
                    <a:pt x="9219" y="19738"/>
                  </a:lnTo>
                  <a:lnTo>
                    <a:pt x="9094" y="19555"/>
                  </a:lnTo>
                  <a:lnTo>
                    <a:pt x="8917" y="19384"/>
                  </a:lnTo>
                  <a:lnTo>
                    <a:pt x="8650" y="19162"/>
                  </a:lnTo>
                  <a:lnTo>
                    <a:pt x="8437" y="18900"/>
                  </a:lnTo>
                  <a:lnTo>
                    <a:pt x="8277" y="18624"/>
                  </a:lnTo>
                  <a:lnTo>
                    <a:pt x="8135" y="18349"/>
                  </a:lnTo>
                  <a:lnTo>
                    <a:pt x="8028" y="18048"/>
                  </a:lnTo>
                  <a:lnTo>
                    <a:pt x="7993" y="17746"/>
                  </a:lnTo>
                  <a:lnTo>
                    <a:pt x="7993" y="17471"/>
                  </a:lnTo>
                  <a:lnTo>
                    <a:pt x="8028" y="17169"/>
                  </a:lnTo>
                  <a:lnTo>
                    <a:pt x="8135" y="16920"/>
                  </a:lnTo>
                  <a:lnTo>
                    <a:pt x="8277" y="16671"/>
                  </a:lnTo>
                  <a:lnTo>
                    <a:pt x="8366" y="16540"/>
                  </a:lnTo>
                  <a:lnTo>
                    <a:pt x="8473" y="16409"/>
                  </a:lnTo>
                  <a:lnTo>
                    <a:pt x="8615" y="16317"/>
                  </a:lnTo>
                  <a:lnTo>
                    <a:pt x="8739" y="16213"/>
                  </a:lnTo>
                  <a:lnTo>
                    <a:pt x="8881" y="16134"/>
                  </a:lnTo>
                  <a:lnTo>
                    <a:pt x="9059" y="16055"/>
                  </a:lnTo>
                  <a:lnTo>
                    <a:pt x="9254" y="15990"/>
                  </a:lnTo>
                  <a:lnTo>
                    <a:pt x="9432" y="15911"/>
                  </a:lnTo>
                  <a:lnTo>
                    <a:pt x="9663" y="15885"/>
                  </a:lnTo>
                  <a:lnTo>
                    <a:pt x="9876" y="15833"/>
                  </a:lnTo>
                  <a:lnTo>
                    <a:pt x="10142" y="15806"/>
                  </a:lnTo>
                  <a:lnTo>
                    <a:pt x="10391" y="15806"/>
                  </a:lnTo>
                  <a:lnTo>
                    <a:pt x="10728" y="15806"/>
                  </a:lnTo>
                  <a:lnTo>
                    <a:pt x="10995" y="15806"/>
                  </a:lnTo>
                  <a:lnTo>
                    <a:pt x="11279" y="15833"/>
                  </a:lnTo>
                  <a:lnTo>
                    <a:pt x="11546" y="15885"/>
                  </a:lnTo>
                  <a:lnTo>
                    <a:pt x="11776" y="15937"/>
                  </a:lnTo>
                  <a:lnTo>
                    <a:pt x="12025" y="15990"/>
                  </a:lnTo>
                  <a:lnTo>
                    <a:pt x="12221" y="16055"/>
                  </a:lnTo>
                  <a:lnTo>
                    <a:pt x="12434" y="16134"/>
                  </a:lnTo>
                  <a:lnTo>
                    <a:pt x="12611" y="16213"/>
                  </a:lnTo>
                  <a:lnTo>
                    <a:pt x="12771" y="16317"/>
                  </a:lnTo>
                  <a:lnTo>
                    <a:pt x="12913" y="16409"/>
                  </a:lnTo>
                  <a:lnTo>
                    <a:pt x="13038" y="16514"/>
                  </a:lnTo>
                  <a:lnTo>
                    <a:pt x="13251" y="16737"/>
                  </a:lnTo>
                  <a:lnTo>
                    <a:pt x="13428" y="16986"/>
                  </a:lnTo>
                  <a:lnTo>
                    <a:pt x="13517" y="17248"/>
                  </a:lnTo>
                  <a:lnTo>
                    <a:pt x="13588" y="17523"/>
                  </a:lnTo>
                  <a:lnTo>
                    <a:pt x="13588" y="17799"/>
                  </a:lnTo>
                  <a:lnTo>
                    <a:pt x="13517" y="18074"/>
                  </a:lnTo>
                  <a:lnTo>
                    <a:pt x="13428" y="18323"/>
                  </a:lnTo>
                  <a:lnTo>
                    <a:pt x="13286" y="18572"/>
                  </a:lnTo>
                  <a:lnTo>
                    <a:pt x="13109" y="18808"/>
                  </a:lnTo>
                  <a:lnTo>
                    <a:pt x="12878" y="19031"/>
                  </a:lnTo>
                  <a:lnTo>
                    <a:pt x="12434" y="19411"/>
                  </a:lnTo>
                  <a:lnTo>
                    <a:pt x="12132" y="19738"/>
                  </a:lnTo>
                  <a:lnTo>
                    <a:pt x="12025" y="19856"/>
                  </a:lnTo>
                  <a:lnTo>
                    <a:pt x="11919" y="20014"/>
                  </a:lnTo>
                  <a:lnTo>
                    <a:pt x="11883" y="20132"/>
                  </a:lnTo>
                  <a:lnTo>
                    <a:pt x="11883" y="20263"/>
                  </a:lnTo>
                  <a:lnTo>
                    <a:pt x="11883" y="20394"/>
                  </a:lnTo>
                  <a:lnTo>
                    <a:pt x="11954" y="20485"/>
                  </a:lnTo>
                  <a:lnTo>
                    <a:pt x="12061" y="20590"/>
                  </a:lnTo>
                  <a:lnTo>
                    <a:pt x="12185" y="20695"/>
                  </a:lnTo>
                  <a:lnTo>
                    <a:pt x="12327" y="20787"/>
                  </a:lnTo>
                  <a:lnTo>
                    <a:pt x="12540" y="20892"/>
                  </a:lnTo>
                  <a:lnTo>
                    <a:pt x="12771" y="20997"/>
                  </a:lnTo>
                  <a:lnTo>
                    <a:pt x="13073" y="21088"/>
                  </a:lnTo>
                  <a:lnTo>
                    <a:pt x="13428" y="21193"/>
                  </a:lnTo>
                  <a:lnTo>
                    <a:pt x="13873" y="21298"/>
                  </a:lnTo>
                  <a:lnTo>
                    <a:pt x="14317" y="21390"/>
                  </a:lnTo>
                  <a:lnTo>
                    <a:pt x="14778" y="21468"/>
                  </a:lnTo>
                  <a:lnTo>
                    <a:pt x="15294" y="21547"/>
                  </a:lnTo>
                  <a:lnTo>
                    <a:pt x="15809" y="21600"/>
                  </a:lnTo>
                  <a:lnTo>
                    <a:pt x="16359" y="21652"/>
                  </a:lnTo>
                  <a:lnTo>
                    <a:pt x="16875" y="21678"/>
                  </a:lnTo>
                  <a:lnTo>
                    <a:pt x="17407" y="21678"/>
                  </a:lnTo>
                  <a:lnTo>
                    <a:pt x="17958" y="21678"/>
                  </a:lnTo>
                  <a:lnTo>
                    <a:pt x="18473" y="21652"/>
                  </a:lnTo>
                  <a:lnTo>
                    <a:pt x="18953" y="21573"/>
                  </a:lnTo>
                  <a:lnTo>
                    <a:pt x="19397" y="21495"/>
                  </a:lnTo>
                  <a:lnTo>
                    <a:pt x="19841" y="21390"/>
                  </a:lnTo>
                  <a:lnTo>
                    <a:pt x="20214" y="21272"/>
                  </a:lnTo>
                  <a:lnTo>
                    <a:pt x="20551" y="21088"/>
                  </a:lnTo>
                  <a:lnTo>
                    <a:pt x="20480" y="20787"/>
                  </a:lnTo>
                  <a:lnTo>
                    <a:pt x="20409" y="20485"/>
                  </a:lnTo>
                  <a:lnTo>
                    <a:pt x="20356" y="20158"/>
                  </a:lnTo>
                  <a:lnTo>
                    <a:pt x="20356" y="19804"/>
                  </a:lnTo>
                  <a:lnTo>
                    <a:pt x="20321" y="19083"/>
                  </a:lnTo>
                  <a:lnTo>
                    <a:pt x="20356" y="18349"/>
                  </a:lnTo>
                  <a:lnTo>
                    <a:pt x="20409" y="17641"/>
                  </a:lnTo>
                  <a:lnTo>
                    <a:pt x="20480" y="17012"/>
                  </a:lnTo>
                  <a:lnTo>
                    <a:pt x="20551" y="16488"/>
                  </a:lnTo>
                  <a:lnTo>
                    <a:pt x="20551" y="16055"/>
                  </a:lnTo>
                  <a:lnTo>
                    <a:pt x="20551" y="15911"/>
                  </a:lnTo>
                  <a:lnTo>
                    <a:pt x="20445" y="15754"/>
                  </a:lnTo>
                  <a:lnTo>
                    <a:pt x="20356" y="15610"/>
                  </a:lnTo>
                  <a:lnTo>
                    <a:pt x="20178" y="15452"/>
                  </a:lnTo>
                  <a:lnTo>
                    <a:pt x="20001" y="15334"/>
                  </a:lnTo>
                  <a:lnTo>
                    <a:pt x="19770" y="15230"/>
                  </a:lnTo>
                  <a:lnTo>
                    <a:pt x="19521" y="15125"/>
                  </a:lnTo>
                  <a:lnTo>
                    <a:pt x="19290" y="15059"/>
                  </a:lnTo>
                  <a:lnTo>
                    <a:pt x="19024" y="15007"/>
                  </a:lnTo>
                  <a:lnTo>
                    <a:pt x="18740" y="14954"/>
                  </a:lnTo>
                  <a:lnTo>
                    <a:pt x="18509" y="14954"/>
                  </a:lnTo>
                  <a:lnTo>
                    <a:pt x="18225" y="14954"/>
                  </a:lnTo>
                  <a:lnTo>
                    <a:pt x="17994" y="15007"/>
                  </a:lnTo>
                  <a:lnTo>
                    <a:pt x="17763" y="15085"/>
                  </a:lnTo>
                  <a:lnTo>
                    <a:pt x="17550" y="15177"/>
                  </a:lnTo>
                  <a:lnTo>
                    <a:pt x="17372" y="15308"/>
                  </a:lnTo>
                  <a:lnTo>
                    <a:pt x="17176" y="15426"/>
                  </a:lnTo>
                  <a:lnTo>
                    <a:pt x="16928" y="15557"/>
                  </a:lnTo>
                  <a:lnTo>
                    <a:pt x="16661" y="15636"/>
                  </a:lnTo>
                  <a:lnTo>
                    <a:pt x="16359" y="15688"/>
                  </a:lnTo>
                  <a:lnTo>
                    <a:pt x="16022" y="15715"/>
                  </a:lnTo>
                  <a:lnTo>
                    <a:pt x="15667" y="15688"/>
                  </a:lnTo>
                  <a:lnTo>
                    <a:pt x="15294" y="15662"/>
                  </a:lnTo>
                  <a:lnTo>
                    <a:pt x="14956" y="15583"/>
                  </a:lnTo>
                  <a:lnTo>
                    <a:pt x="14619" y="15479"/>
                  </a:lnTo>
                  <a:lnTo>
                    <a:pt x="14281" y="15334"/>
                  </a:lnTo>
                  <a:lnTo>
                    <a:pt x="13961" y="15177"/>
                  </a:lnTo>
                  <a:lnTo>
                    <a:pt x="13695" y="14981"/>
                  </a:lnTo>
                  <a:lnTo>
                    <a:pt x="13588" y="14850"/>
                  </a:lnTo>
                  <a:lnTo>
                    <a:pt x="13482" y="14732"/>
                  </a:lnTo>
                  <a:lnTo>
                    <a:pt x="13393" y="14600"/>
                  </a:lnTo>
                  <a:lnTo>
                    <a:pt x="13322" y="14456"/>
                  </a:lnTo>
                  <a:lnTo>
                    <a:pt x="13251" y="14299"/>
                  </a:lnTo>
                  <a:lnTo>
                    <a:pt x="13215" y="14155"/>
                  </a:lnTo>
                  <a:lnTo>
                    <a:pt x="13180" y="13971"/>
                  </a:lnTo>
                  <a:lnTo>
                    <a:pt x="13180" y="13801"/>
                  </a:lnTo>
                  <a:lnTo>
                    <a:pt x="13180" y="13591"/>
                  </a:lnTo>
                  <a:lnTo>
                    <a:pt x="13215" y="13395"/>
                  </a:lnTo>
                  <a:lnTo>
                    <a:pt x="13251" y="13198"/>
                  </a:lnTo>
                  <a:lnTo>
                    <a:pt x="13322" y="13015"/>
                  </a:lnTo>
                  <a:lnTo>
                    <a:pt x="13393" y="12870"/>
                  </a:lnTo>
                  <a:lnTo>
                    <a:pt x="13482" y="12713"/>
                  </a:lnTo>
                  <a:lnTo>
                    <a:pt x="13588" y="12569"/>
                  </a:lnTo>
                  <a:lnTo>
                    <a:pt x="13730" y="12438"/>
                  </a:lnTo>
                  <a:lnTo>
                    <a:pt x="13997" y="12215"/>
                  </a:lnTo>
                  <a:lnTo>
                    <a:pt x="14334" y="12005"/>
                  </a:lnTo>
                  <a:lnTo>
                    <a:pt x="14690" y="11861"/>
                  </a:lnTo>
                  <a:lnTo>
                    <a:pt x="15063" y="11756"/>
                  </a:lnTo>
                  <a:lnTo>
                    <a:pt x="15436" y="11678"/>
                  </a:lnTo>
                  <a:lnTo>
                    <a:pt x="15809" y="11638"/>
                  </a:lnTo>
                  <a:lnTo>
                    <a:pt x="16182" y="11638"/>
                  </a:lnTo>
                  <a:lnTo>
                    <a:pt x="16555" y="11678"/>
                  </a:lnTo>
                  <a:lnTo>
                    <a:pt x="16910" y="11730"/>
                  </a:lnTo>
                  <a:lnTo>
                    <a:pt x="17248" y="11835"/>
                  </a:lnTo>
                  <a:lnTo>
                    <a:pt x="17514" y="11966"/>
                  </a:lnTo>
                  <a:lnTo>
                    <a:pt x="17763" y="12110"/>
                  </a:lnTo>
                  <a:lnTo>
                    <a:pt x="17887" y="12215"/>
                  </a:lnTo>
                  <a:lnTo>
                    <a:pt x="18065" y="12307"/>
                  </a:lnTo>
                  <a:lnTo>
                    <a:pt x="18260" y="12412"/>
                  </a:lnTo>
                  <a:lnTo>
                    <a:pt x="18438" y="12464"/>
                  </a:lnTo>
                  <a:lnTo>
                    <a:pt x="18669" y="12543"/>
                  </a:lnTo>
                  <a:lnTo>
                    <a:pt x="18882" y="12569"/>
                  </a:lnTo>
                  <a:lnTo>
                    <a:pt x="19113" y="12595"/>
                  </a:lnTo>
                  <a:lnTo>
                    <a:pt x="19361" y="12608"/>
                  </a:lnTo>
                  <a:lnTo>
                    <a:pt x="19592" y="12608"/>
                  </a:lnTo>
                  <a:lnTo>
                    <a:pt x="19841" y="12595"/>
                  </a:lnTo>
                  <a:lnTo>
                    <a:pt x="20072" y="12543"/>
                  </a:lnTo>
                  <a:lnTo>
                    <a:pt x="20321" y="12490"/>
                  </a:lnTo>
                  <a:lnTo>
                    <a:pt x="20551" y="12438"/>
                  </a:lnTo>
                  <a:lnTo>
                    <a:pt x="20800" y="12333"/>
                  </a:lnTo>
                  <a:lnTo>
                    <a:pt x="20996" y="12241"/>
                  </a:lnTo>
                  <a:lnTo>
                    <a:pt x="21244" y="12110"/>
                  </a:lnTo>
                  <a:lnTo>
                    <a:pt x="21298" y="12032"/>
                  </a:lnTo>
                  <a:lnTo>
                    <a:pt x="21404" y="11966"/>
                  </a:lnTo>
                  <a:lnTo>
                    <a:pt x="21475" y="11861"/>
                  </a:lnTo>
                  <a:lnTo>
                    <a:pt x="21511" y="11730"/>
                  </a:lnTo>
                  <a:lnTo>
                    <a:pt x="21617" y="11481"/>
                  </a:lnTo>
                  <a:lnTo>
                    <a:pt x="21653" y="11180"/>
                  </a:lnTo>
                  <a:lnTo>
                    <a:pt x="21653" y="10826"/>
                  </a:lnTo>
                  <a:lnTo>
                    <a:pt x="21653" y="10472"/>
                  </a:lnTo>
                  <a:lnTo>
                    <a:pt x="21582" y="10092"/>
                  </a:lnTo>
                  <a:lnTo>
                    <a:pt x="21511" y="9725"/>
                  </a:lnTo>
                  <a:lnTo>
                    <a:pt x="21298" y="8912"/>
                  </a:lnTo>
                  <a:lnTo>
                    <a:pt x="21067" y="8191"/>
                  </a:lnTo>
                  <a:lnTo>
                    <a:pt x="20800" y="7536"/>
                  </a:lnTo>
                  <a:lnTo>
                    <a:pt x="20551" y="7025"/>
                  </a:lnTo>
                  <a:lnTo>
                    <a:pt x="20001" y="7103"/>
                  </a:lnTo>
                  <a:lnTo>
                    <a:pt x="19432" y="7156"/>
                  </a:lnTo>
                  <a:lnTo>
                    <a:pt x="18846" y="7208"/>
                  </a:lnTo>
                  <a:lnTo>
                    <a:pt x="18225" y="7208"/>
                  </a:lnTo>
                  <a:lnTo>
                    <a:pt x="17656" y="7208"/>
                  </a:lnTo>
                  <a:lnTo>
                    <a:pt x="17070" y="7182"/>
                  </a:lnTo>
                  <a:lnTo>
                    <a:pt x="16484" y="7156"/>
                  </a:lnTo>
                  <a:lnTo>
                    <a:pt x="15986" y="7103"/>
                  </a:lnTo>
                  <a:lnTo>
                    <a:pt x="14992" y="6999"/>
                  </a:lnTo>
                  <a:lnTo>
                    <a:pt x="14210" y="6907"/>
                  </a:lnTo>
                  <a:lnTo>
                    <a:pt x="13695" y="6828"/>
                  </a:lnTo>
                  <a:lnTo>
                    <a:pt x="13517" y="6802"/>
                  </a:lnTo>
                  <a:lnTo>
                    <a:pt x="13073" y="6645"/>
                  </a:lnTo>
                  <a:lnTo>
                    <a:pt x="12700" y="6474"/>
                  </a:lnTo>
                  <a:lnTo>
                    <a:pt x="12363" y="6304"/>
                  </a:lnTo>
                  <a:lnTo>
                    <a:pt x="12132" y="6094"/>
                  </a:lnTo>
                  <a:lnTo>
                    <a:pt x="11919" y="5871"/>
                  </a:lnTo>
                  <a:lnTo>
                    <a:pt x="11776" y="5649"/>
                  </a:lnTo>
                  <a:lnTo>
                    <a:pt x="11688" y="5413"/>
                  </a:lnTo>
                  <a:lnTo>
                    <a:pt x="11617" y="5190"/>
                  </a:lnTo>
                  <a:lnTo>
                    <a:pt x="11617" y="4941"/>
                  </a:lnTo>
                  <a:lnTo>
                    <a:pt x="11652" y="4718"/>
                  </a:lnTo>
                  <a:lnTo>
                    <a:pt x="11723" y="4482"/>
                  </a:lnTo>
                  <a:lnTo>
                    <a:pt x="11812" y="4285"/>
                  </a:lnTo>
                  <a:lnTo>
                    <a:pt x="11919" y="4089"/>
                  </a:lnTo>
                  <a:lnTo>
                    <a:pt x="12096" y="3905"/>
                  </a:lnTo>
                  <a:lnTo>
                    <a:pt x="12292" y="3735"/>
                  </a:lnTo>
                  <a:lnTo>
                    <a:pt x="12505" y="3604"/>
                  </a:lnTo>
                  <a:lnTo>
                    <a:pt x="12700" y="3460"/>
                  </a:lnTo>
                  <a:lnTo>
                    <a:pt x="12878" y="3250"/>
                  </a:lnTo>
                  <a:lnTo>
                    <a:pt x="13038" y="3027"/>
                  </a:lnTo>
                  <a:lnTo>
                    <a:pt x="13180" y="2752"/>
                  </a:lnTo>
                  <a:lnTo>
                    <a:pt x="13286" y="2477"/>
                  </a:lnTo>
                  <a:lnTo>
                    <a:pt x="13322" y="2175"/>
                  </a:lnTo>
                  <a:lnTo>
                    <a:pt x="13357" y="1874"/>
                  </a:lnTo>
                  <a:lnTo>
                    <a:pt x="13286" y="1572"/>
                  </a:lnTo>
                  <a:lnTo>
                    <a:pt x="13180" y="1271"/>
                  </a:lnTo>
                  <a:lnTo>
                    <a:pt x="13038" y="983"/>
                  </a:lnTo>
                  <a:lnTo>
                    <a:pt x="12949" y="865"/>
                  </a:lnTo>
                  <a:lnTo>
                    <a:pt x="12807" y="733"/>
                  </a:lnTo>
                  <a:lnTo>
                    <a:pt x="12665" y="616"/>
                  </a:lnTo>
                  <a:lnTo>
                    <a:pt x="12505" y="511"/>
                  </a:lnTo>
                  <a:lnTo>
                    <a:pt x="12327" y="406"/>
                  </a:lnTo>
                  <a:lnTo>
                    <a:pt x="12132" y="314"/>
                  </a:lnTo>
                  <a:lnTo>
                    <a:pt x="11883" y="235"/>
                  </a:lnTo>
                  <a:lnTo>
                    <a:pt x="11652" y="183"/>
                  </a:lnTo>
                  <a:lnTo>
                    <a:pt x="11368" y="104"/>
                  </a:lnTo>
                  <a:lnTo>
                    <a:pt x="11101" y="78"/>
                  </a:lnTo>
                  <a:lnTo>
                    <a:pt x="10800" y="52"/>
                  </a:lnTo>
                  <a:lnTo>
                    <a:pt x="10444" y="52"/>
                  </a:lnTo>
                  <a:lnTo>
                    <a:pt x="10142" y="52"/>
                  </a:lnTo>
                  <a:lnTo>
                    <a:pt x="9840" y="78"/>
                  </a:lnTo>
                  <a:lnTo>
                    <a:pt x="9574" y="104"/>
                  </a:lnTo>
                  <a:lnTo>
                    <a:pt x="9325" y="157"/>
                  </a:lnTo>
                  <a:lnTo>
                    <a:pt x="9094" y="209"/>
                  </a:lnTo>
                  <a:lnTo>
                    <a:pt x="8846" y="262"/>
                  </a:lnTo>
                  <a:lnTo>
                    <a:pt x="8650" y="340"/>
                  </a:lnTo>
                  <a:lnTo>
                    <a:pt x="8437" y="432"/>
                  </a:lnTo>
                  <a:lnTo>
                    <a:pt x="8277" y="511"/>
                  </a:lnTo>
                  <a:lnTo>
                    <a:pt x="8100" y="616"/>
                  </a:lnTo>
                  <a:lnTo>
                    <a:pt x="7957" y="707"/>
                  </a:lnTo>
                  <a:lnTo>
                    <a:pt x="7833" y="838"/>
                  </a:lnTo>
                  <a:lnTo>
                    <a:pt x="7620" y="1061"/>
                  </a:lnTo>
                  <a:lnTo>
                    <a:pt x="7442" y="1336"/>
                  </a:lnTo>
                  <a:lnTo>
                    <a:pt x="7353" y="1599"/>
                  </a:lnTo>
                  <a:lnTo>
                    <a:pt x="7318" y="1900"/>
                  </a:lnTo>
                  <a:lnTo>
                    <a:pt x="7318" y="2175"/>
                  </a:lnTo>
                  <a:lnTo>
                    <a:pt x="7353" y="2450"/>
                  </a:lnTo>
                  <a:lnTo>
                    <a:pt x="7442" y="2726"/>
                  </a:lnTo>
                  <a:lnTo>
                    <a:pt x="7620" y="2975"/>
                  </a:lnTo>
                  <a:lnTo>
                    <a:pt x="7833" y="3198"/>
                  </a:lnTo>
                  <a:lnTo>
                    <a:pt x="8064" y="3433"/>
                  </a:lnTo>
                  <a:lnTo>
                    <a:pt x="8295" y="3630"/>
                  </a:lnTo>
                  <a:lnTo>
                    <a:pt x="8508" y="3853"/>
                  </a:lnTo>
                  <a:lnTo>
                    <a:pt x="8686" y="4089"/>
                  </a:lnTo>
                  <a:lnTo>
                    <a:pt x="8775" y="4312"/>
                  </a:lnTo>
                  <a:lnTo>
                    <a:pt x="8846" y="4561"/>
                  </a:lnTo>
                  <a:lnTo>
                    <a:pt x="8846" y="4810"/>
                  </a:lnTo>
                  <a:lnTo>
                    <a:pt x="8810" y="5059"/>
                  </a:lnTo>
                  <a:lnTo>
                    <a:pt x="8721" y="5295"/>
                  </a:lnTo>
                  <a:lnTo>
                    <a:pt x="8579" y="5544"/>
                  </a:lnTo>
                  <a:lnTo>
                    <a:pt x="8366" y="5766"/>
                  </a:lnTo>
                  <a:lnTo>
                    <a:pt x="8135" y="5976"/>
                  </a:lnTo>
                  <a:lnTo>
                    <a:pt x="7833" y="6199"/>
                  </a:lnTo>
                  <a:lnTo>
                    <a:pt x="7478" y="6369"/>
                  </a:lnTo>
                  <a:lnTo>
                    <a:pt x="7069" y="6527"/>
                  </a:lnTo>
                  <a:lnTo>
                    <a:pt x="6590" y="6671"/>
                  </a:lnTo>
                  <a:lnTo>
                    <a:pt x="6092" y="6802"/>
                  </a:lnTo>
                  <a:lnTo>
                    <a:pt x="5684" y="6802"/>
                  </a:lnTo>
                  <a:lnTo>
                    <a:pt x="5133" y="6802"/>
                  </a:lnTo>
                  <a:lnTo>
                    <a:pt x="4547" y="6802"/>
                  </a:lnTo>
                  <a:lnTo>
                    <a:pt x="3872" y="6802"/>
                  </a:lnTo>
                  <a:lnTo>
                    <a:pt x="3144" y="6802"/>
                  </a:lnTo>
                  <a:lnTo>
                    <a:pt x="2362" y="6802"/>
                  </a:lnTo>
                  <a:lnTo>
                    <a:pt x="1545" y="6802"/>
                  </a:lnTo>
                  <a:lnTo>
                    <a:pt x="692" y="6802"/>
                  </a:lnTo>
                  <a:lnTo>
                    <a:pt x="586" y="7234"/>
                  </a:lnTo>
                  <a:lnTo>
                    <a:pt x="461" y="7837"/>
                  </a:lnTo>
                  <a:lnTo>
                    <a:pt x="355" y="8493"/>
                  </a:lnTo>
                  <a:lnTo>
                    <a:pt x="248" y="9187"/>
                  </a:lnTo>
                  <a:lnTo>
                    <a:pt x="142" y="9869"/>
                  </a:lnTo>
                  <a:lnTo>
                    <a:pt x="106" y="10498"/>
                  </a:lnTo>
                  <a:lnTo>
                    <a:pt x="106" y="10983"/>
                  </a:lnTo>
                  <a:lnTo>
                    <a:pt x="106" y="11311"/>
                  </a:lnTo>
                  <a:lnTo>
                    <a:pt x="213" y="11481"/>
                  </a:lnTo>
                  <a:lnTo>
                    <a:pt x="319" y="11651"/>
                  </a:lnTo>
                  <a:lnTo>
                    <a:pt x="497" y="11783"/>
                  </a:lnTo>
                  <a:lnTo>
                    <a:pt x="692" y="11914"/>
                  </a:lnTo>
                  <a:lnTo>
                    <a:pt x="941" y="12032"/>
                  </a:lnTo>
                  <a:lnTo>
                    <a:pt x="1207" y="12110"/>
                  </a:lnTo>
                  <a:lnTo>
                    <a:pt x="1509" y="12189"/>
                  </a:lnTo>
                  <a:lnTo>
                    <a:pt x="1794" y="12241"/>
                  </a:lnTo>
                  <a:lnTo>
                    <a:pt x="2131" y="12267"/>
                  </a:lnTo>
                  <a:lnTo>
                    <a:pt x="2433" y="12281"/>
                  </a:lnTo>
                  <a:lnTo>
                    <a:pt x="2735" y="12267"/>
                  </a:lnTo>
                  <a:lnTo>
                    <a:pt x="3055" y="12241"/>
                  </a:lnTo>
                  <a:lnTo>
                    <a:pt x="3357" y="12189"/>
                  </a:lnTo>
                  <a:lnTo>
                    <a:pt x="3623" y="12084"/>
                  </a:lnTo>
                  <a:lnTo>
                    <a:pt x="3872" y="11979"/>
                  </a:lnTo>
                  <a:lnTo>
                    <a:pt x="4103" y="11861"/>
                  </a:lnTo>
                  <a:lnTo>
                    <a:pt x="4316" y="11704"/>
                  </a:lnTo>
                  <a:lnTo>
                    <a:pt x="4582" y="11612"/>
                  </a:lnTo>
                  <a:lnTo>
                    <a:pt x="4849" y="11533"/>
                  </a:lnTo>
                  <a:lnTo>
                    <a:pt x="5169" y="11507"/>
                  </a:lnTo>
                  <a:lnTo>
                    <a:pt x="5506" y="11481"/>
                  </a:lnTo>
                  <a:lnTo>
                    <a:pt x="5808" y="11507"/>
                  </a:lnTo>
                  <a:lnTo>
                    <a:pt x="6146" y="11560"/>
                  </a:lnTo>
                  <a:lnTo>
                    <a:pt x="6501" y="11651"/>
                  </a:lnTo>
                  <a:lnTo>
                    <a:pt x="6803" y="11783"/>
                  </a:lnTo>
                  <a:lnTo>
                    <a:pt x="7105" y="11940"/>
                  </a:lnTo>
                  <a:lnTo>
                    <a:pt x="7353" y="12110"/>
                  </a:lnTo>
                  <a:lnTo>
                    <a:pt x="7584" y="12333"/>
                  </a:lnTo>
                  <a:lnTo>
                    <a:pt x="7798" y="12595"/>
                  </a:lnTo>
                  <a:lnTo>
                    <a:pt x="7922" y="12870"/>
                  </a:lnTo>
                  <a:lnTo>
                    <a:pt x="8028" y="13198"/>
                  </a:lnTo>
                  <a:lnTo>
                    <a:pt x="8064" y="13526"/>
                  </a:lnTo>
                  <a:lnTo>
                    <a:pt x="8028" y="13775"/>
                  </a:lnTo>
                  <a:lnTo>
                    <a:pt x="7922" y="13998"/>
                  </a:lnTo>
                  <a:lnTo>
                    <a:pt x="7798" y="14220"/>
                  </a:lnTo>
                  <a:lnTo>
                    <a:pt x="7584" y="14404"/>
                  </a:lnTo>
                  <a:lnTo>
                    <a:pt x="7353" y="14574"/>
                  </a:lnTo>
                  <a:lnTo>
                    <a:pt x="7105" y="14732"/>
                  </a:lnTo>
                  <a:lnTo>
                    <a:pt x="6803" y="14850"/>
                  </a:lnTo>
                  <a:lnTo>
                    <a:pt x="6501" y="14954"/>
                  </a:lnTo>
                  <a:lnTo>
                    <a:pt x="6146" y="15033"/>
                  </a:lnTo>
                  <a:lnTo>
                    <a:pt x="5808" y="15085"/>
                  </a:lnTo>
                  <a:lnTo>
                    <a:pt x="5506" y="15085"/>
                  </a:lnTo>
                  <a:lnTo>
                    <a:pt x="5169" y="15059"/>
                  </a:lnTo>
                  <a:lnTo>
                    <a:pt x="4849" y="15007"/>
                  </a:lnTo>
                  <a:lnTo>
                    <a:pt x="4582" y="14902"/>
                  </a:lnTo>
                  <a:lnTo>
                    <a:pt x="4316" y="14784"/>
                  </a:lnTo>
                  <a:lnTo>
                    <a:pt x="4103" y="14600"/>
                  </a:lnTo>
                  <a:lnTo>
                    <a:pt x="3907" y="14430"/>
                  </a:lnTo>
                  <a:lnTo>
                    <a:pt x="3659" y="14299"/>
                  </a:lnTo>
                  <a:lnTo>
                    <a:pt x="3428" y="14194"/>
                  </a:lnTo>
                  <a:lnTo>
                    <a:pt x="3179" y="14129"/>
                  </a:lnTo>
                  <a:lnTo>
                    <a:pt x="2913" y="14102"/>
                  </a:lnTo>
                  <a:lnTo>
                    <a:pt x="2646" y="14102"/>
                  </a:lnTo>
                  <a:lnTo>
                    <a:pt x="2362" y="14129"/>
                  </a:lnTo>
                  <a:lnTo>
                    <a:pt x="2096" y="14168"/>
                  </a:lnTo>
                  <a:lnTo>
                    <a:pt x="1811" y="14273"/>
                  </a:lnTo>
                  <a:lnTo>
                    <a:pt x="1545" y="14378"/>
                  </a:lnTo>
                  <a:lnTo>
                    <a:pt x="1314" y="14496"/>
                  </a:lnTo>
                  <a:lnTo>
                    <a:pt x="1065" y="14653"/>
                  </a:lnTo>
                  <a:lnTo>
                    <a:pt x="870" y="14797"/>
                  </a:lnTo>
                  <a:lnTo>
                    <a:pt x="657" y="14981"/>
                  </a:lnTo>
                  <a:lnTo>
                    <a:pt x="497" y="15177"/>
                  </a:lnTo>
                  <a:lnTo>
                    <a:pt x="390" y="15413"/>
                  </a:lnTo>
                  <a:lnTo>
                    <a:pt x="284" y="15636"/>
                  </a:lnTo>
                  <a:lnTo>
                    <a:pt x="248" y="15911"/>
                  </a:lnTo>
                  <a:lnTo>
                    <a:pt x="284" y="16239"/>
                  </a:lnTo>
                  <a:lnTo>
                    <a:pt x="319" y="16566"/>
                  </a:lnTo>
                  <a:lnTo>
                    <a:pt x="497" y="17340"/>
                  </a:lnTo>
                  <a:lnTo>
                    <a:pt x="692" y="18152"/>
                  </a:lnTo>
                  <a:lnTo>
                    <a:pt x="799" y="18559"/>
                  </a:lnTo>
                  <a:lnTo>
                    <a:pt x="905" y="18978"/>
                  </a:lnTo>
                  <a:lnTo>
                    <a:pt x="959" y="19384"/>
                  </a:lnTo>
                  <a:lnTo>
                    <a:pt x="994" y="19791"/>
                  </a:lnTo>
                  <a:lnTo>
                    <a:pt x="994" y="20132"/>
                  </a:lnTo>
                  <a:lnTo>
                    <a:pt x="959" y="20485"/>
                  </a:lnTo>
                  <a:lnTo>
                    <a:pt x="941" y="20669"/>
                  </a:lnTo>
                  <a:lnTo>
                    <a:pt x="870" y="20813"/>
                  </a:lnTo>
                  <a:lnTo>
                    <a:pt x="799" y="20970"/>
                  </a:lnTo>
                  <a:lnTo>
                    <a:pt x="692" y="21088"/>
                  </a:lnTo>
                  <a:lnTo>
                    <a:pt x="1474" y="20997"/>
                  </a:lnTo>
                  <a:lnTo>
                    <a:pt x="2291" y="20866"/>
                  </a:lnTo>
                  <a:lnTo>
                    <a:pt x="3108" y="20787"/>
                  </a:lnTo>
                  <a:lnTo>
                    <a:pt x="3907" y="20721"/>
                  </a:lnTo>
                  <a:lnTo>
                    <a:pt x="4653" y="20695"/>
                  </a:lnTo>
                  <a:lnTo>
                    <a:pt x="5364" y="20695"/>
                  </a:lnTo>
                  <a:lnTo>
                    <a:pt x="5701" y="20721"/>
                  </a:lnTo>
                  <a:lnTo>
                    <a:pt x="6057" y="20761"/>
                  </a:lnTo>
                  <a:lnTo>
                    <a:pt x="6323" y="20813"/>
                  </a:lnTo>
                  <a:lnTo>
                    <a:pt x="6625" y="20892"/>
                  </a:lnTo>
                  <a:close/>
                </a:path>
              </a:pathLst>
            </a:custGeom>
            <a:solidFill>
              <a:srgbClr val="FFBE7D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19469" name="Puzzle2"/>
            <p:cNvSpPr>
              <a:spLocks noEditPoints="1" noChangeArrowheads="1"/>
            </p:cNvSpPr>
            <p:nvPr/>
          </p:nvSpPr>
          <p:spPr bwMode="auto">
            <a:xfrm>
              <a:off x="2880" y="1736"/>
              <a:ext cx="1778" cy="137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5394 w 21600"/>
                <a:gd name="T25" fmla="*/ 6735 h 21600"/>
                <a:gd name="T26" fmla="*/ 16182 w 21600"/>
                <a:gd name="T27" fmla="*/ 20441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4247" y="12354"/>
                  </a:moveTo>
                  <a:lnTo>
                    <a:pt x="4134" y="12468"/>
                  </a:lnTo>
                  <a:lnTo>
                    <a:pt x="4010" y="12581"/>
                  </a:lnTo>
                  <a:lnTo>
                    <a:pt x="3897" y="12637"/>
                  </a:lnTo>
                  <a:lnTo>
                    <a:pt x="3773" y="12694"/>
                  </a:lnTo>
                  <a:lnTo>
                    <a:pt x="3637" y="12694"/>
                  </a:lnTo>
                  <a:lnTo>
                    <a:pt x="3524" y="12694"/>
                  </a:lnTo>
                  <a:lnTo>
                    <a:pt x="3400" y="12665"/>
                  </a:lnTo>
                  <a:lnTo>
                    <a:pt x="3287" y="12609"/>
                  </a:lnTo>
                  <a:lnTo>
                    <a:pt x="3027" y="12496"/>
                  </a:lnTo>
                  <a:lnTo>
                    <a:pt x="2790" y="12340"/>
                  </a:lnTo>
                  <a:lnTo>
                    <a:pt x="2530" y="12142"/>
                  </a:lnTo>
                  <a:lnTo>
                    <a:pt x="2293" y="11987"/>
                  </a:lnTo>
                  <a:lnTo>
                    <a:pt x="2033" y="11817"/>
                  </a:lnTo>
                  <a:lnTo>
                    <a:pt x="1773" y="11676"/>
                  </a:lnTo>
                  <a:lnTo>
                    <a:pt x="1638" y="11662"/>
                  </a:lnTo>
                  <a:lnTo>
                    <a:pt x="1513" y="11634"/>
                  </a:lnTo>
                  <a:lnTo>
                    <a:pt x="1378" y="11634"/>
                  </a:lnTo>
                  <a:lnTo>
                    <a:pt x="1253" y="11634"/>
                  </a:lnTo>
                  <a:lnTo>
                    <a:pt x="1118" y="11662"/>
                  </a:lnTo>
                  <a:lnTo>
                    <a:pt x="971" y="11732"/>
                  </a:lnTo>
                  <a:lnTo>
                    <a:pt x="835" y="11817"/>
                  </a:lnTo>
                  <a:lnTo>
                    <a:pt x="711" y="11959"/>
                  </a:lnTo>
                  <a:lnTo>
                    <a:pt x="553" y="12086"/>
                  </a:lnTo>
                  <a:lnTo>
                    <a:pt x="429" y="12284"/>
                  </a:lnTo>
                  <a:lnTo>
                    <a:pt x="271" y="12524"/>
                  </a:lnTo>
                  <a:lnTo>
                    <a:pt x="146" y="12793"/>
                  </a:lnTo>
                  <a:lnTo>
                    <a:pt x="79" y="12962"/>
                  </a:lnTo>
                  <a:lnTo>
                    <a:pt x="33" y="13146"/>
                  </a:lnTo>
                  <a:lnTo>
                    <a:pt x="11" y="13386"/>
                  </a:lnTo>
                  <a:lnTo>
                    <a:pt x="11" y="13641"/>
                  </a:lnTo>
                  <a:lnTo>
                    <a:pt x="33" y="13881"/>
                  </a:lnTo>
                  <a:lnTo>
                    <a:pt x="101" y="14150"/>
                  </a:lnTo>
                  <a:lnTo>
                    <a:pt x="192" y="14404"/>
                  </a:lnTo>
                  <a:lnTo>
                    <a:pt x="293" y="14645"/>
                  </a:lnTo>
                  <a:lnTo>
                    <a:pt x="451" y="14857"/>
                  </a:lnTo>
                  <a:lnTo>
                    <a:pt x="621" y="15054"/>
                  </a:lnTo>
                  <a:lnTo>
                    <a:pt x="734" y="15125"/>
                  </a:lnTo>
                  <a:lnTo>
                    <a:pt x="835" y="15210"/>
                  </a:lnTo>
                  <a:lnTo>
                    <a:pt x="948" y="15267"/>
                  </a:lnTo>
                  <a:lnTo>
                    <a:pt x="1084" y="15323"/>
                  </a:lnTo>
                  <a:lnTo>
                    <a:pt x="1208" y="15351"/>
                  </a:lnTo>
                  <a:lnTo>
                    <a:pt x="1355" y="15380"/>
                  </a:lnTo>
                  <a:lnTo>
                    <a:pt x="1513" y="15380"/>
                  </a:lnTo>
                  <a:lnTo>
                    <a:pt x="1683" y="15380"/>
                  </a:lnTo>
                  <a:lnTo>
                    <a:pt x="1864" y="15351"/>
                  </a:lnTo>
                  <a:lnTo>
                    <a:pt x="2033" y="15323"/>
                  </a:lnTo>
                  <a:lnTo>
                    <a:pt x="2225" y="15238"/>
                  </a:lnTo>
                  <a:lnTo>
                    <a:pt x="2428" y="15153"/>
                  </a:lnTo>
                  <a:lnTo>
                    <a:pt x="2745" y="15026"/>
                  </a:lnTo>
                  <a:lnTo>
                    <a:pt x="3005" y="14913"/>
                  </a:lnTo>
                  <a:lnTo>
                    <a:pt x="3264" y="14828"/>
                  </a:lnTo>
                  <a:lnTo>
                    <a:pt x="3513" y="14800"/>
                  </a:lnTo>
                  <a:lnTo>
                    <a:pt x="3615" y="14828"/>
                  </a:lnTo>
                  <a:lnTo>
                    <a:pt x="3728" y="14857"/>
                  </a:lnTo>
                  <a:lnTo>
                    <a:pt x="3807" y="14913"/>
                  </a:lnTo>
                  <a:lnTo>
                    <a:pt x="3920" y="14998"/>
                  </a:lnTo>
                  <a:lnTo>
                    <a:pt x="4010" y="15097"/>
                  </a:lnTo>
                  <a:lnTo>
                    <a:pt x="4089" y="15238"/>
                  </a:lnTo>
                  <a:lnTo>
                    <a:pt x="4179" y="15408"/>
                  </a:lnTo>
                  <a:lnTo>
                    <a:pt x="4247" y="15620"/>
                  </a:lnTo>
                  <a:lnTo>
                    <a:pt x="4326" y="15860"/>
                  </a:lnTo>
                  <a:lnTo>
                    <a:pt x="4394" y="16129"/>
                  </a:lnTo>
                  <a:lnTo>
                    <a:pt x="4439" y="16440"/>
                  </a:lnTo>
                  <a:lnTo>
                    <a:pt x="4507" y="16737"/>
                  </a:lnTo>
                  <a:lnTo>
                    <a:pt x="4552" y="17090"/>
                  </a:lnTo>
                  <a:lnTo>
                    <a:pt x="4575" y="17443"/>
                  </a:lnTo>
                  <a:lnTo>
                    <a:pt x="4586" y="17825"/>
                  </a:lnTo>
                  <a:lnTo>
                    <a:pt x="4586" y="18193"/>
                  </a:lnTo>
                  <a:lnTo>
                    <a:pt x="4586" y="18574"/>
                  </a:lnTo>
                  <a:lnTo>
                    <a:pt x="4586" y="18984"/>
                  </a:lnTo>
                  <a:lnTo>
                    <a:pt x="4552" y="19366"/>
                  </a:lnTo>
                  <a:lnTo>
                    <a:pt x="4507" y="19748"/>
                  </a:lnTo>
                  <a:lnTo>
                    <a:pt x="4462" y="20129"/>
                  </a:lnTo>
                  <a:lnTo>
                    <a:pt x="4371" y="20483"/>
                  </a:lnTo>
                  <a:lnTo>
                    <a:pt x="4292" y="20836"/>
                  </a:lnTo>
                  <a:lnTo>
                    <a:pt x="4202" y="21161"/>
                  </a:lnTo>
                  <a:lnTo>
                    <a:pt x="4744" y="21161"/>
                  </a:lnTo>
                  <a:lnTo>
                    <a:pt x="5264" y="21161"/>
                  </a:lnTo>
                  <a:lnTo>
                    <a:pt x="5784" y="21161"/>
                  </a:lnTo>
                  <a:lnTo>
                    <a:pt x="6235" y="21161"/>
                  </a:lnTo>
                  <a:lnTo>
                    <a:pt x="6676" y="21161"/>
                  </a:lnTo>
                  <a:lnTo>
                    <a:pt x="7060" y="21161"/>
                  </a:lnTo>
                  <a:lnTo>
                    <a:pt x="7410" y="21161"/>
                  </a:lnTo>
                  <a:lnTo>
                    <a:pt x="7670" y="21161"/>
                  </a:lnTo>
                  <a:lnTo>
                    <a:pt x="8020" y="21020"/>
                  </a:lnTo>
                  <a:lnTo>
                    <a:pt x="8303" y="20893"/>
                  </a:lnTo>
                  <a:lnTo>
                    <a:pt x="8563" y="20695"/>
                  </a:lnTo>
                  <a:lnTo>
                    <a:pt x="8800" y="20511"/>
                  </a:lnTo>
                  <a:lnTo>
                    <a:pt x="8969" y="20285"/>
                  </a:lnTo>
                  <a:lnTo>
                    <a:pt x="9150" y="20045"/>
                  </a:lnTo>
                  <a:lnTo>
                    <a:pt x="9252" y="19804"/>
                  </a:lnTo>
                  <a:lnTo>
                    <a:pt x="9342" y="19550"/>
                  </a:lnTo>
                  <a:lnTo>
                    <a:pt x="9410" y="19281"/>
                  </a:lnTo>
                  <a:lnTo>
                    <a:pt x="9433" y="19013"/>
                  </a:lnTo>
                  <a:lnTo>
                    <a:pt x="9433" y="18744"/>
                  </a:lnTo>
                  <a:lnTo>
                    <a:pt x="9387" y="18504"/>
                  </a:lnTo>
                  <a:lnTo>
                    <a:pt x="9320" y="18221"/>
                  </a:lnTo>
                  <a:lnTo>
                    <a:pt x="9207" y="17981"/>
                  </a:lnTo>
                  <a:lnTo>
                    <a:pt x="9105" y="17740"/>
                  </a:lnTo>
                  <a:lnTo>
                    <a:pt x="8924" y="17514"/>
                  </a:lnTo>
                  <a:lnTo>
                    <a:pt x="8777" y="17274"/>
                  </a:lnTo>
                  <a:lnTo>
                    <a:pt x="8642" y="17034"/>
                  </a:lnTo>
                  <a:lnTo>
                    <a:pt x="8563" y="16765"/>
                  </a:lnTo>
                  <a:lnTo>
                    <a:pt x="8472" y="16468"/>
                  </a:lnTo>
                  <a:lnTo>
                    <a:pt x="8450" y="16157"/>
                  </a:lnTo>
                  <a:lnTo>
                    <a:pt x="8450" y="15860"/>
                  </a:lnTo>
                  <a:lnTo>
                    <a:pt x="8472" y="15563"/>
                  </a:lnTo>
                  <a:lnTo>
                    <a:pt x="8540" y="15267"/>
                  </a:lnTo>
                  <a:lnTo>
                    <a:pt x="8642" y="14998"/>
                  </a:lnTo>
                  <a:lnTo>
                    <a:pt x="8777" y="14729"/>
                  </a:lnTo>
                  <a:lnTo>
                    <a:pt x="8868" y="14616"/>
                  </a:lnTo>
                  <a:lnTo>
                    <a:pt x="8969" y="14475"/>
                  </a:lnTo>
                  <a:lnTo>
                    <a:pt x="9060" y="14376"/>
                  </a:lnTo>
                  <a:lnTo>
                    <a:pt x="9184" y="14291"/>
                  </a:lnTo>
                  <a:lnTo>
                    <a:pt x="9297" y="14206"/>
                  </a:lnTo>
                  <a:lnTo>
                    <a:pt x="9433" y="14121"/>
                  </a:lnTo>
                  <a:lnTo>
                    <a:pt x="9579" y="14051"/>
                  </a:lnTo>
                  <a:lnTo>
                    <a:pt x="9726" y="13994"/>
                  </a:lnTo>
                  <a:lnTo>
                    <a:pt x="9884" y="13938"/>
                  </a:lnTo>
                  <a:lnTo>
                    <a:pt x="10054" y="13909"/>
                  </a:lnTo>
                  <a:lnTo>
                    <a:pt x="10257" y="13881"/>
                  </a:lnTo>
                  <a:lnTo>
                    <a:pt x="10449" y="13881"/>
                  </a:lnTo>
                  <a:lnTo>
                    <a:pt x="10664" y="13881"/>
                  </a:lnTo>
                  <a:lnTo>
                    <a:pt x="10856" y="13909"/>
                  </a:lnTo>
                  <a:lnTo>
                    <a:pt x="11037" y="13966"/>
                  </a:lnTo>
                  <a:lnTo>
                    <a:pt x="11206" y="14023"/>
                  </a:lnTo>
                  <a:lnTo>
                    <a:pt x="11353" y="14093"/>
                  </a:lnTo>
                  <a:lnTo>
                    <a:pt x="11511" y="14178"/>
                  </a:lnTo>
                  <a:lnTo>
                    <a:pt x="11635" y="14263"/>
                  </a:lnTo>
                  <a:lnTo>
                    <a:pt x="11748" y="14376"/>
                  </a:lnTo>
                  <a:lnTo>
                    <a:pt x="11861" y="14475"/>
                  </a:lnTo>
                  <a:lnTo>
                    <a:pt x="11941" y="14616"/>
                  </a:lnTo>
                  <a:lnTo>
                    <a:pt x="12031" y="14758"/>
                  </a:lnTo>
                  <a:lnTo>
                    <a:pt x="12099" y="14885"/>
                  </a:lnTo>
                  <a:lnTo>
                    <a:pt x="12200" y="15210"/>
                  </a:lnTo>
                  <a:lnTo>
                    <a:pt x="12268" y="15507"/>
                  </a:lnTo>
                  <a:lnTo>
                    <a:pt x="12291" y="15832"/>
                  </a:lnTo>
                  <a:lnTo>
                    <a:pt x="12291" y="16157"/>
                  </a:lnTo>
                  <a:lnTo>
                    <a:pt x="12246" y="16482"/>
                  </a:lnTo>
                  <a:lnTo>
                    <a:pt x="12178" y="16807"/>
                  </a:lnTo>
                  <a:lnTo>
                    <a:pt x="12099" y="17090"/>
                  </a:lnTo>
                  <a:lnTo>
                    <a:pt x="12008" y="17330"/>
                  </a:lnTo>
                  <a:lnTo>
                    <a:pt x="11884" y="17542"/>
                  </a:lnTo>
                  <a:lnTo>
                    <a:pt x="11748" y="17712"/>
                  </a:lnTo>
                  <a:lnTo>
                    <a:pt x="11613" y="17839"/>
                  </a:lnTo>
                  <a:lnTo>
                    <a:pt x="11489" y="18037"/>
                  </a:lnTo>
                  <a:lnTo>
                    <a:pt x="11398" y="18221"/>
                  </a:lnTo>
                  <a:lnTo>
                    <a:pt x="11319" y="18447"/>
                  </a:lnTo>
                  <a:lnTo>
                    <a:pt x="11251" y="18659"/>
                  </a:lnTo>
                  <a:lnTo>
                    <a:pt x="11206" y="18900"/>
                  </a:lnTo>
                  <a:lnTo>
                    <a:pt x="11184" y="19154"/>
                  </a:lnTo>
                  <a:lnTo>
                    <a:pt x="11184" y="19423"/>
                  </a:lnTo>
                  <a:lnTo>
                    <a:pt x="11229" y="19663"/>
                  </a:lnTo>
                  <a:lnTo>
                    <a:pt x="11297" y="19903"/>
                  </a:lnTo>
                  <a:lnTo>
                    <a:pt x="11376" y="20158"/>
                  </a:lnTo>
                  <a:lnTo>
                    <a:pt x="11511" y="20398"/>
                  </a:lnTo>
                  <a:lnTo>
                    <a:pt x="11681" y="20610"/>
                  </a:lnTo>
                  <a:lnTo>
                    <a:pt x="11884" y="20808"/>
                  </a:lnTo>
                  <a:lnTo>
                    <a:pt x="12121" y="20992"/>
                  </a:lnTo>
                  <a:lnTo>
                    <a:pt x="12404" y="21161"/>
                  </a:lnTo>
                  <a:lnTo>
                    <a:pt x="12528" y="21190"/>
                  </a:lnTo>
                  <a:lnTo>
                    <a:pt x="12856" y="21274"/>
                  </a:lnTo>
                  <a:lnTo>
                    <a:pt x="13330" y="21373"/>
                  </a:lnTo>
                  <a:lnTo>
                    <a:pt x="13963" y="21486"/>
                  </a:lnTo>
                  <a:lnTo>
                    <a:pt x="14313" y="21543"/>
                  </a:lnTo>
                  <a:lnTo>
                    <a:pt x="14652" y="21571"/>
                  </a:lnTo>
                  <a:lnTo>
                    <a:pt x="15025" y="21600"/>
                  </a:lnTo>
                  <a:lnTo>
                    <a:pt x="15409" y="21600"/>
                  </a:lnTo>
                  <a:lnTo>
                    <a:pt x="15782" y="21600"/>
                  </a:lnTo>
                  <a:lnTo>
                    <a:pt x="16177" y="21571"/>
                  </a:lnTo>
                  <a:lnTo>
                    <a:pt x="16516" y="21486"/>
                  </a:lnTo>
                  <a:lnTo>
                    <a:pt x="16889" y="21402"/>
                  </a:lnTo>
                  <a:lnTo>
                    <a:pt x="16821" y="21190"/>
                  </a:lnTo>
                  <a:lnTo>
                    <a:pt x="16776" y="20935"/>
                  </a:lnTo>
                  <a:lnTo>
                    <a:pt x="16742" y="20667"/>
                  </a:lnTo>
                  <a:lnTo>
                    <a:pt x="16719" y="20370"/>
                  </a:lnTo>
                  <a:lnTo>
                    <a:pt x="16697" y="19719"/>
                  </a:lnTo>
                  <a:lnTo>
                    <a:pt x="16697" y="19013"/>
                  </a:lnTo>
                  <a:lnTo>
                    <a:pt x="16719" y="18306"/>
                  </a:lnTo>
                  <a:lnTo>
                    <a:pt x="16753" y="17599"/>
                  </a:lnTo>
                  <a:lnTo>
                    <a:pt x="16821" y="16949"/>
                  </a:lnTo>
                  <a:lnTo>
                    <a:pt x="16889" y="16383"/>
                  </a:lnTo>
                  <a:lnTo>
                    <a:pt x="16934" y="16129"/>
                  </a:lnTo>
                  <a:lnTo>
                    <a:pt x="17002" y="15945"/>
                  </a:lnTo>
                  <a:lnTo>
                    <a:pt x="17081" y="15790"/>
                  </a:lnTo>
                  <a:lnTo>
                    <a:pt x="17194" y="15648"/>
                  </a:lnTo>
                  <a:lnTo>
                    <a:pt x="17318" y="15563"/>
                  </a:lnTo>
                  <a:lnTo>
                    <a:pt x="17453" y="15507"/>
                  </a:lnTo>
                  <a:lnTo>
                    <a:pt x="17600" y="15450"/>
                  </a:lnTo>
                  <a:lnTo>
                    <a:pt x="17758" y="15450"/>
                  </a:lnTo>
                  <a:lnTo>
                    <a:pt x="17905" y="15479"/>
                  </a:lnTo>
                  <a:lnTo>
                    <a:pt x="18064" y="15535"/>
                  </a:lnTo>
                  <a:lnTo>
                    <a:pt x="18233" y="15620"/>
                  </a:lnTo>
                  <a:lnTo>
                    <a:pt x="18380" y="15733"/>
                  </a:lnTo>
                  <a:lnTo>
                    <a:pt x="18561" y="15832"/>
                  </a:lnTo>
                  <a:lnTo>
                    <a:pt x="18707" y="15973"/>
                  </a:lnTo>
                  <a:lnTo>
                    <a:pt x="18866" y="16129"/>
                  </a:lnTo>
                  <a:lnTo>
                    <a:pt x="18990" y="16327"/>
                  </a:lnTo>
                  <a:lnTo>
                    <a:pt x="19125" y="16482"/>
                  </a:lnTo>
                  <a:lnTo>
                    <a:pt x="19295" y="16624"/>
                  </a:lnTo>
                  <a:lnTo>
                    <a:pt x="19464" y="16737"/>
                  </a:lnTo>
                  <a:lnTo>
                    <a:pt x="19668" y="16807"/>
                  </a:lnTo>
                  <a:lnTo>
                    <a:pt x="19860" y="16836"/>
                  </a:lnTo>
                  <a:lnTo>
                    <a:pt x="20052" y="16864"/>
                  </a:lnTo>
                  <a:lnTo>
                    <a:pt x="20266" y="16836"/>
                  </a:lnTo>
                  <a:lnTo>
                    <a:pt x="20470" y="16793"/>
                  </a:lnTo>
                  <a:lnTo>
                    <a:pt x="20662" y="16708"/>
                  </a:lnTo>
                  <a:lnTo>
                    <a:pt x="20854" y="16567"/>
                  </a:lnTo>
                  <a:lnTo>
                    <a:pt x="21035" y="16412"/>
                  </a:lnTo>
                  <a:lnTo>
                    <a:pt x="21182" y="16214"/>
                  </a:lnTo>
                  <a:lnTo>
                    <a:pt x="21340" y="16002"/>
                  </a:lnTo>
                  <a:lnTo>
                    <a:pt x="21441" y="15733"/>
                  </a:lnTo>
                  <a:lnTo>
                    <a:pt x="21532" y="15436"/>
                  </a:lnTo>
                  <a:lnTo>
                    <a:pt x="21600" y="15083"/>
                  </a:lnTo>
                  <a:lnTo>
                    <a:pt x="21600" y="14885"/>
                  </a:lnTo>
                  <a:lnTo>
                    <a:pt x="21600" y="14729"/>
                  </a:lnTo>
                  <a:lnTo>
                    <a:pt x="21600" y="14531"/>
                  </a:lnTo>
                  <a:lnTo>
                    <a:pt x="21577" y="14376"/>
                  </a:lnTo>
                  <a:lnTo>
                    <a:pt x="21532" y="14206"/>
                  </a:lnTo>
                  <a:lnTo>
                    <a:pt x="21487" y="14051"/>
                  </a:lnTo>
                  <a:lnTo>
                    <a:pt x="21419" y="13909"/>
                  </a:lnTo>
                  <a:lnTo>
                    <a:pt x="21351" y="13768"/>
                  </a:lnTo>
                  <a:lnTo>
                    <a:pt x="21204" y="13500"/>
                  </a:lnTo>
                  <a:lnTo>
                    <a:pt x="21035" y="13287"/>
                  </a:lnTo>
                  <a:lnTo>
                    <a:pt x="20809" y="13090"/>
                  </a:lnTo>
                  <a:lnTo>
                    <a:pt x="20594" y="12962"/>
                  </a:lnTo>
                  <a:lnTo>
                    <a:pt x="20357" y="12821"/>
                  </a:lnTo>
                  <a:lnTo>
                    <a:pt x="20120" y="12764"/>
                  </a:lnTo>
                  <a:lnTo>
                    <a:pt x="19882" y="12708"/>
                  </a:lnTo>
                  <a:lnTo>
                    <a:pt x="19645" y="12736"/>
                  </a:lnTo>
                  <a:lnTo>
                    <a:pt x="19430" y="12793"/>
                  </a:lnTo>
                  <a:lnTo>
                    <a:pt x="19227" y="12906"/>
                  </a:lnTo>
                  <a:lnTo>
                    <a:pt x="19148" y="12962"/>
                  </a:lnTo>
                  <a:lnTo>
                    <a:pt x="19058" y="13047"/>
                  </a:lnTo>
                  <a:lnTo>
                    <a:pt x="18990" y="13146"/>
                  </a:lnTo>
                  <a:lnTo>
                    <a:pt x="18911" y="13259"/>
                  </a:lnTo>
                  <a:lnTo>
                    <a:pt x="18775" y="13471"/>
                  </a:lnTo>
                  <a:lnTo>
                    <a:pt x="18628" y="13641"/>
                  </a:lnTo>
                  <a:lnTo>
                    <a:pt x="18470" y="13740"/>
                  </a:lnTo>
                  <a:lnTo>
                    <a:pt x="18301" y="13825"/>
                  </a:lnTo>
                  <a:lnTo>
                    <a:pt x="18143" y="13853"/>
                  </a:lnTo>
                  <a:lnTo>
                    <a:pt x="17973" y="13881"/>
                  </a:lnTo>
                  <a:lnTo>
                    <a:pt x="17804" y="13853"/>
                  </a:lnTo>
                  <a:lnTo>
                    <a:pt x="17646" y="13796"/>
                  </a:lnTo>
                  <a:lnTo>
                    <a:pt x="17499" y="13726"/>
                  </a:lnTo>
                  <a:lnTo>
                    <a:pt x="17341" y="13641"/>
                  </a:lnTo>
                  <a:lnTo>
                    <a:pt x="17216" y="13528"/>
                  </a:lnTo>
                  <a:lnTo>
                    <a:pt x="17103" y="13386"/>
                  </a:lnTo>
                  <a:lnTo>
                    <a:pt x="17024" y="13259"/>
                  </a:lnTo>
                  <a:lnTo>
                    <a:pt x="16934" y="13118"/>
                  </a:lnTo>
                  <a:lnTo>
                    <a:pt x="16889" y="12991"/>
                  </a:lnTo>
                  <a:lnTo>
                    <a:pt x="16889" y="12849"/>
                  </a:lnTo>
                  <a:lnTo>
                    <a:pt x="16889" y="12383"/>
                  </a:lnTo>
                  <a:lnTo>
                    <a:pt x="16889" y="11662"/>
                  </a:lnTo>
                  <a:lnTo>
                    <a:pt x="16889" y="10701"/>
                  </a:lnTo>
                  <a:lnTo>
                    <a:pt x="16889" y="9640"/>
                  </a:lnTo>
                  <a:lnTo>
                    <a:pt x="16889" y="8566"/>
                  </a:lnTo>
                  <a:lnTo>
                    <a:pt x="16889" y="7478"/>
                  </a:lnTo>
                  <a:lnTo>
                    <a:pt x="16889" y="6502"/>
                  </a:lnTo>
                  <a:lnTo>
                    <a:pt x="16889" y="5739"/>
                  </a:lnTo>
                  <a:lnTo>
                    <a:pt x="16674" y="5894"/>
                  </a:lnTo>
                  <a:lnTo>
                    <a:pt x="16414" y="6036"/>
                  </a:lnTo>
                  <a:lnTo>
                    <a:pt x="16154" y="6177"/>
                  </a:lnTo>
                  <a:lnTo>
                    <a:pt x="15849" y="6248"/>
                  </a:lnTo>
                  <a:lnTo>
                    <a:pt x="15544" y="6304"/>
                  </a:lnTo>
                  <a:lnTo>
                    <a:pt x="15217" y="6332"/>
                  </a:lnTo>
                  <a:lnTo>
                    <a:pt x="14866" y="6361"/>
                  </a:lnTo>
                  <a:lnTo>
                    <a:pt x="14550" y="6361"/>
                  </a:lnTo>
                  <a:lnTo>
                    <a:pt x="14200" y="6332"/>
                  </a:lnTo>
                  <a:lnTo>
                    <a:pt x="13850" y="6276"/>
                  </a:lnTo>
                  <a:lnTo>
                    <a:pt x="13522" y="6219"/>
                  </a:lnTo>
                  <a:lnTo>
                    <a:pt x="13206" y="6149"/>
                  </a:lnTo>
                  <a:lnTo>
                    <a:pt x="12901" y="6064"/>
                  </a:lnTo>
                  <a:lnTo>
                    <a:pt x="12618" y="5951"/>
                  </a:lnTo>
                  <a:lnTo>
                    <a:pt x="12358" y="5838"/>
                  </a:lnTo>
                  <a:lnTo>
                    <a:pt x="12121" y="5739"/>
                  </a:lnTo>
                  <a:lnTo>
                    <a:pt x="11941" y="5626"/>
                  </a:lnTo>
                  <a:lnTo>
                    <a:pt x="11794" y="5513"/>
                  </a:lnTo>
                  <a:lnTo>
                    <a:pt x="11658" y="5414"/>
                  </a:lnTo>
                  <a:lnTo>
                    <a:pt x="11556" y="5301"/>
                  </a:lnTo>
                  <a:lnTo>
                    <a:pt x="11466" y="5187"/>
                  </a:lnTo>
                  <a:lnTo>
                    <a:pt x="11398" y="5089"/>
                  </a:lnTo>
                  <a:lnTo>
                    <a:pt x="11376" y="4947"/>
                  </a:lnTo>
                  <a:lnTo>
                    <a:pt x="11353" y="4834"/>
                  </a:lnTo>
                  <a:lnTo>
                    <a:pt x="11353" y="4707"/>
                  </a:lnTo>
                  <a:lnTo>
                    <a:pt x="11376" y="4565"/>
                  </a:lnTo>
                  <a:lnTo>
                    <a:pt x="11443" y="4410"/>
                  </a:lnTo>
                  <a:lnTo>
                    <a:pt x="11511" y="4240"/>
                  </a:lnTo>
                  <a:lnTo>
                    <a:pt x="11703" y="3887"/>
                  </a:lnTo>
                  <a:lnTo>
                    <a:pt x="11986" y="3505"/>
                  </a:lnTo>
                  <a:lnTo>
                    <a:pt x="12144" y="3265"/>
                  </a:lnTo>
                  <a:lnTo>
                    <a:pt x="12246" y="3025"/>
                  </a:lnTo>
                  <a:lnTo>
                    <a:pt x="12336" y="2756"/>
                  </a:lnTo>
                  <a:lnTo>
                    <a:pt x="12404" y="2445"/>
                  </a:lnTo>
                  <a:lnTo>
                    <a:pt x="12438" y="2176"/>
                  </a:lnTo>
                  <a:lnTo>
                    <a:pt x="12438" y="1880"/>
                  </a:lnTo>
                  <a:lnTo>
                    <a:pt x="12404" y="1583"/>
                  </a:lnTo>
                  <a:lnTo>
                    <a:pt x="12336" y="1314"/>
                  </a:lnTo>
                  <a:lnTo>
                    <a:pt x="12246" y="1046"/>
                  </a:lnTo>
                  <a:lnTo>
                    <a:pt x="12099" y="791"/>
                  </a:lnTo>
                  <a:lnTo>
                    <a:pt x="12008" y="692"/>
                  </a:lnTo>
                  <a:lnTo>
                    <a:pt x="11918" y="579"/>
                  </a:lnTo>
                  <a:lnTo>
                    <a:pt x="11816" y="466"/>
                  </a:lnTo>
                  <a:lnTo>
                    <a:pt x="11703" y="381"/>
                  </a:lnTo>
                  <a:lnTo>
                    <a:pt x="11579" y="310"/>
                  </a:lnTo>
                  <a:lnTo>
                    <a:pt x="11443" y="226"/>
                  </a:lnTo>
                  <a:lnTo>
                    <a:pt x="11297" y="169"/>
                  </a:lnTo>
                  <a:lnTo>
                    <a:pt x="11138" y="113"/>
                  </a:lnTo>
                  <a:lnTo>
                    <a:pt x="10969" y="56"/>
                  </a:lnTo>
                  <a:lnTo>
                    <a:pt x="10800" y="28"/>
                  </a:lnTo>
                  <a:lnTo>
                    <a:pt x="10619" y="28"/>
                  </a:lnTo>
                  <a:lnTo>
                    <a:pt x="10404" y="28"/>
                  </a:lnTo>
                  <a:lnTo>
                    <a:pt x="10257" y="28"/>
                  </a:lnTo>
                  <a:lnTo>
                    <a:pt x="10076" y="56"/>
                  </a:lnTo>
                  <a:lnTo>
                    <a:pt x="9952" y="84"/>
                  </a:lnTo>
                  <a:lnTo>
                    <a:pt x="9794" y="141"/>
                  </a:lnTo>
                  <a:lnTo>
                    <a:pt x="9692" y="226"/>
                  </a:lnTo>
                  <a:lnTo>
                    <a:pt x="9557" y="282"/>
                  </a:lnTo>
                  <a:lnTo>
                    <a:pt x="9455" y="381"/>
                  </a:lnTo>
                  <a:lnTo>
                    <a:pt x="9365" y="466"/>
                  </a:lnTo>
                  <a:lnTo>
                    <a:pt x="9274" y="579"/>
                  </a:lnTo>
                  <a:lnTo>
                    <a:pt x="9184" y="692"/>
                  </a:lnTo>
                  <a:lnTo>
                    <a:pt x="9128" y="791"/>
                  </a:lnTo>
                  <a:lnTo>
                    <a:pt x="9060" y="932"/>
                  </a:lnTo>
                  <a:lnTo>
                    <a:pt x="8969" y="1201"/>
                  </a:lnTo>
                  <a:lnTo>
                    <a:pt x="8913" y="1498"/>
                  </a:lnTo>
                  <a:lnTo>
                    <a:pt x="8890" y="1795"/>
                  </a:lnTo>
                  <a:lnTo>
                    <a:pt x="8890" y="2120"/>
                  </a:lnTo>
                  <a:lnTo>
                    <a:pt x="8913" y="2445"/>
                  </a:lnTo>
                  <a:lnTo>
                    <a:pt x="8969" y="2756"/>
                  </a:lnTo>
                  <a:lnTo>
                    <a:pt x="9060" y="3081"/>
                  </a:lnTo>
                  <a:lnTo>
                    <a:pt x="9173" y="3378"/>
                  </a:lnTo>
                  <a:lnTo>
                    <a:pt x="9297" y="3647"/>
                  </a:lnTo>
                  <a:lnTo>
                    <a:pt x="9466" y="3887"/>
                  </a:lnTo>
                  <a:lnTo>
                    <a:pt x="9579" y="4085"/>
                  </a:lnTo>
                  <a:lnTo>
                    <a:pt x="9670" y="4269"/>
                  </a:lnTo>
                  <a:lnTo>
                    <a:pt x="9726" y="4467"/>
                  </a:lnTo>
                  <a:lnTo>
                    <a:pt x="9771" y="4650"/>
                  </a:lnTo>
                  <a:lnTo>
                    <a:pt x="9771" y="4834"/>
                  </a:lnTo>
                  <a:lnTo>
                    <a:pt x="9749" y="5032"/>
                  </a:lnTo>
                  <a:lnTo>
                    <a:pt x="9715" y="5216"/>
                  </a:lnTo>
                  <a:lnTo>
                    <a:pt x="9625" y="5385"/>
                  </a:lnTo>
                  <a:lnTo>
                    <a:pt x="9534" y="5513"/>
                  </a:lnTo>
                  <a:lnTo>
                    <a:pt x="9410" y="5626"/>
                  </a:lnTo>
                  <a:lnTo>
                    <a:pt x="9229" y="5710"/>
                  </a:lnTo>
                  <a:lnTo>
                    <a:pt x="9060" y="5767"/>
                  </a:lnTo>
                  <a:lnTo>
                    <a:pt x="8845" y="5767"/>
                  </a:lnTo>
                  <a:lnTo>
                    <a:pt x="8585" y="5739"/>
                  </a:lnTo>
                  <a:lnTo>
                    <a:pt x="8325" y="5654"/>
                  </a:lnTo>
                  <a:lnTo>
                    <a:pt x="8020" y="5513"/>
                  </a:lnTo>
                  <a:lnTo>
                    <a:pt x="7840" y="5442"/>
                  </a:lnTo>
                  <a:lnTo>
                    <a:pt x="7648" y="5385"/>
                  </a:lnTo>
                  <a:lnTo>
                    <a:pt x="7433" y="5329"/>
                  </a:lnTo>
                  <a:lnTo>
                    <a:pt x="7241" y="5301"/>
                  </a:lnTo>
                  <a:lnTo>
                    <a:pt x="6755" y="5301"/>
                  </a:lnTo>
                  <a:lnTo>
                    <a:pt x="6281" y="5329"/>
                  </a:lnTo>
                  <a:lnTo>
                    <a:pt x="5784" y="5385"/>
                  </a:lnTo>
                  <a:lnTo>
                    <a:pt x="5264" y="5498"/>
                  </a:lnTo>
                  <a:lnTo>
                    <a:pt x="4744" y="5597"/>
                  </a:lnTo>
                  <a:lnTo>
                    <a:pt x="4247" y="5739"/>
                  </a:lnTo>
                  <a:lnTo>
                    <a:pt x="4202" y="5894"/>
                  </a:lnTo>
                  <a:lnTo>
                    <a:pt x="4202" y="6191"/>
                  </a:lnTo>
                  <a:lnTo>
                    <a:pt x="4202" y="6545"/>
                  </a:lnTo>
                  <a:lnTo>
                    <a:pt x="4225" y="6954"/>
                  </a:lnTo>
                  <a:lnTo>
                    <a:pt x="4315" y="7930"/>
                  </a:lnTo>
                  <a:lnTo>
                    <a:pt x="4394" y="9018"/>
                  </a:lnTo>
                  <a:lnTo>
                    <a:pt x="4439" y="9570"/>
                  </a:lnTo>
                  <a:lnTo>
                    <a:pt x="4462" y="10107"/>
                  </a:lnTo>
                  <a:lnTo>
                    <a:pt x="4484" y="10630"/>
                  </a:lnTo>
                  <a:lnTo>
                    <a:pt x="4507" y="11082"/>
                  </a:lnTo>
                  <a:lnTo>
                    <a:pt x="4484" y="11520"/>
                  </a:lnTo>
                  <a:lnTo>
                    <a:pt x="4439" y="11874"/>
                  </a:lnTo>
                  <a:lnTo>
                    <a:pt x="4394" y="12029"/>
                  </a:lnTo>
                  <a:lnTo>
                    <a:pt x="4349" y="12171"/>
                  </a:lnTo>
                  <a:lnTo>
                    <a:pt x="4315" y="12284"/>
                  </a:lnTo>
                  <a:lnTo>
                    <a:pt x="4247" y="12354"/>
                  </a:lnTo>
                  <a:close/>
                </a:path>
              </a:pathLst>
            </a:custGeom>
            <a:solidFill>
              <a:srgbClr val="FFFFCC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19470" name="Puzzle4"/>
            <p:cNvSpPr>
              <a:spLocks noEditPoints="1" noChangeArrowheads="1"/>
            </p:cNvSpPr>
            <p:nvPr/>
          </p:nvSpPr>
          <p:spPr bwMode="auto">
            <a:xfrm>
              <a:off x="2192" y="1719"/>
              <a:ext cx="1072" cy="176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2075 w 21600"/>
                <a:gd name="T25" fmla="*/ 5660 h 21600"/>
                <a:gd name="T26" fmla="*/ 20210 w 21600"/>
                <a:gd name="T27" fmla="*/ 15976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3813" y="10590"/>
                  </a:moveTo>
                  <a:lnTo>
                    <a:pt x="3927" y="10513"/>
                  </a:lnTo>
                  <a:lnTo>
                    <a:pt x="4078" y="10425"/>
                  </a:lnTo>
                  <a:lnTo>
                    <a:pt x="4210" y="10359"/>
                  </a:lnTo>
                  <a:lnTo>
                    <a:pt x="4361" y="10315"/>
                  </a:lnTo>
                  <a:lnTo>
                    <a:pt x="4682" y="10237"/>
                  </a:lnTo>
                  <a:lnTo>
                    <a:pt x="5041" y="10193"/>
                  </a:lnTo>
                  <a:lnTo>
                    <a:pt x="5456" y="10171"/>
                  </a:lnTo>
                  <a:lnTo>
                    <a:pt x="5853" y="10193"/>
                  </a:lnTo>
                  <a:lnTo>
                    <a:pt x="6249" y="10260"/>
                  </a:lnTo>
                  <a:lnTo>
                    <a:pt x="6646" y="10337"/>
                  </a:lnTo>
                  <a:lnTo>
                    <a:pt x="7004" y="10469"/>
                  </a:lnTo>
                  <a:lnTo>
                    <a:pt x="7363" y="10612"/>
                  </a:lnTo>
                  <a:lnTo>
                    <a:pt x="7665" y="10788"/>
                  </a:lnTo>
                  <a:lnTo>
                    <a:pt x="7911" y="10998"/>
                  </a:lnTo>
                  <a:lnTo>
                    <a:pt x="8024" y="11097"/>
                  </a:lnTo>
                  <a:lnTo>
                    <a:pt x="8137" y="11207"/>
                  </a:lnTo>
                  <a:lnTo>
                    <a:pt x="8194" y="11340"/>
                  </a:lnTo>
                  <a:lnTo>
                    <a:pt x="8269" y="11461"/>
                  </a:lnTo>
                  <a:lnTo>
                    <a:pt x="8307" y="11593"/>
                  </a:lnTo>
                  <a:lnTo>
                    <a:pt x="8307" y="11714"/>
                  </a:lnTo>
                  <a:lnTo>
                    <a:pt x="8307" y="11868"/>
                  </a:lnTo>
                  <a:lnTo>
                    <a:pt x="8307" y="12012"/>
                  </a:lnTo>
                  <a:lnTo>
                    <a:pt x="8194" y="12265"/>
                  </a:lnTo>
                  <a:lnTo>
                    <a:pt x="8062" y="12519"/>
                  </a:lnTo>
                  <a:lnTo>
                    <a:pt x="7873" y="12706"/>
                  </a:lnTo>
                  <a:lnTo>
                    <a:pt x="7627" y="12904"/>
                  </a:lnTo>
                  <a:lnTo>
                    <a:pt x="7363" y="13048"/>
                  </a:lnTo>
                  <a:lnTo>
                    <a:pt x="7080" y="13180"/>
                  </a:lnTo>
                  <a:lnTo>
                    <a:pt x="6759" y="13257"/>
                  </a:lnTo>
                  <a:lnTo>
                    <a:pt x="6419" y="13345"/>
                  </a:lnTo>
                  <a:lnTo>
                    <a:pt x="6098" y="13389"/>
                  </a:lnTo>
                  <a:lnTo>
                    <a:pt x="5739" y="13389"/>
                  </a:lnTo>
                  <a:lnTo>
                    <a:pt x="5418" y="13389"/>
                  </a:lnTo>
                  <a:lnTo>
                    <a:pt x="5079" y="13345"/>
                  </a:lnTo>
                  <a:lnTo>
                    <a:pt x="4758" y="13301"/>
                  </a:lnTo>
                  <a:lnTo>
                    <a:pt x="4474" y="13213"/>
                  </a:lnTo>
                  <a:lnTo>
                    <a:pt x="4172" y="13114"/>
                  </a:lnTo>
                  <a:lnTo>
                    <a:pt x="3965" y="12982"/>
                  </a:lnTo>
                  <a:lnTo>
                    <a:pt x="3738" y="12838"/>
                  </a:lnTo>
                  <a:lnTo>
                    <a:pt x="3493" y="12706"/>
                  </a:lnTo>
                  <a:lnTo>
                    <a:pt x="3228" y="12607"/>
                  </a:lnTo>
                  <a:lnTo>
                    <a:pt x="2945" y="12519"/>
                  </a:lnTo>
                  <a:lnTo>
                    <a:pt x="2700" y="12431"/>
                  </a:lnTo>
                  <a:lnTo>
                    <a:pt x="2397" y="12375"/>
                  </a:lnTo>
                  <a:lnTo>
                    <a:pt x="2152" y="12331"/>
                  </a:lnTo>
                  <a:lnTo>
                    <a:pt x="1888" y="12309"/>
                  </a:lnTo>
                  <a:lnTo>
                    <a:pt x="1642" y="12309"/>
                  </a:lnTo>
                  <a:lnTo>
                    <a:pt x="1397" y="12331"/>
                  </a:lnTo>
                  <a:lnTo>
                    <a:pt x="1170" y="12397"/>
                  </a:lnTo>
                  <a:lnTo>
                    <a:pt x="962" y="12453"/>
                  </a:lnTo>
                  <a:lnTo>
                    <a:pt x="774" y="12563"/>
                  </a:lnTo>
                  <a:lnTo>
                    <a:pt x="623" y="12684"/>
                  </a:lnTo>
                  <a:lnTo>
                    <a:pt x="528" y="12838"/>
                  </a:lnTo>
                  <a:lnTo>
                    <a:pt x="453" y="13026"/>
                  </a:lnTo>
                  <a:lnTo>
                    <a:pt x="339" y="13477"/>
                  </a:lnTo>
                  <a:lnTo>
                    <a:pt x="226" y="13984"/>
                  </a:lnTo>
                  <a:lnTo>
                    <a:pt x="151" y="14535"/>
                  </a:lnTo>
                  <a:lnTo>
                    <a:pt x="113" y="15075"/>
                  </a:lnTo>
                  <a:lnTo>
                    <a:pt x="113" y="15626"/>
                  </a:lnTo>
                  <a:lnTo>
                    <a:pt x="151" y="16133"/>
                  </a:lnTo>
                  <a:lnTo>
                    <a:pt x="188" y="16376"/>
                  </a:lnTo>
                  <a:lnTo>
                    <a:pt x="264" y="16585"/>
                  </a:lnTo>
                  <a:lnTo>
                    <a:pt x="339" y="16773"/>
                  </a:lnTo>
                  <a:lnTo>
                    <a:pt x="453" y="16938"/>
                  </a:lnTo>
                  <a:lnTo>
                    <a:pt x="1095" y="16883"/>
                  </a:lnTo>
                  <a:lnTo>
                    <a:pt x="1963" y="16795"/>
                  </a:lnTo>
                  <a:lnTo>
                    <a:pt x="2945" y="16751"/>
                  </a:lnTo>
                  <a:lnTo>
                    <a:pt x="3965" y="16706"/>
                  </a:lnTo>
                  <a:lnTo>
                    <a:pt x="5022" y="16684"/>
                  </a:lnTo>
                  <a:lnTo>
                    <a:pt x="5947" y="16684"/>
                  </a:lnTo>
                  <a:lnTo>
                    <a:pt x="6759" y="16706"/>
                  </a:lnTo>
                  <a:lnTo>
                    <a:pt x="7363" y="16751"/>
                  </a:lnTo>
                  <a:lnTo>
                    <a:pt x="7948" y="16839"/>
                  </a:lnTo>
                  <a:lnTo>
                    <a:pt x="8458" y="16916"/>
                  </a:lnTo>
                  <a:lnTo>
                    <a:pt x="8893" y="17026"/>
                  </a:lnTo>
                  <a:lnTo>
                    <a:pt x="9289" y="17158"/>
                  </a:lnTo>
                  <a:lnTo>
                    <a:pt x="9572" y="17280"/>
                  </a:lnTo>
                  <a:lnTo>
                    <a:pt x="9799" y="17412"/>
                  </a:lnTo>
                  <a:lnTo>
                    <a:pt x="9969" y="17555"/>
                  </a:lnTo>
                  <a:lnTo>
                    <a:pt x="10120" y="17687"/>
                  </a:lnTo>
                  <a:lnTo>
                    <a:pt x="10158" y="17831"/>
                  </a:lnTo>
                  <a:lnTo>
                    <a:pt x="10195" y="17974"/>
                  </a:lnTo>
                  <a:lnTo>
                    <a:pt x="10158" y="18128"/>
                  </a:lnTo>
                  <a:lnTo>
                    <a:pt x="10082" y="18271"/>
                  </a:lnTo>
                  <a:lnTo>
                    <a:pt x="9969" y="18426"/>
                  </a:lnTo>
                  <a:lnTo>
                    <a:pt x="9837" y="18569"/>
                  </a:lnTo>
                  <a:lnTo>
                    <a:pt x="9648" y="18701"/>
                  </a:lnTo>
                  <a:lnTo>
                    <a:pt x="9440" y="18822"/>
                  </a:lnTo>
                  <a:lnTo>
                    <a:pt x="9213" y="18999"/>
                  </a:lnTo>
                  <a:lnTo>
                    <a:pt x="9044" y="19186"/>
                  </a:lnTo>
                  <a:lnTo>
                    <a:pt x="8893" y="19395"/>
                  </a:lnTo>
                  <a:lnTo>
                    <a:pt x="8817" y="19627"/>
                  </a:lnTo>
                  <a:lnTo>
                    <a:pt x="8779" y="19858"/>
                  </a:lnTo>
                  <a:lnTo>
                    <a:pt x="8779" y="20112"/>
                  </a:lnTo>
                  <a:lnTo>
                    <a:pt x="8855" y="20354"/>
                  </a:lnTo>
                  <a:lnTo>
                    <a:pt x="8968" y="20586"/>
                  </a:lnTo>
                  <a:lnTo>
                    <a:pt x="9138" y="20817"/>
                  </a:lnTo>
                  <a:lnTo>
                    <a:pt x="9365" y="21026"/>
                  </a:lnTo>
                  <a:lnTo>
                    <a:pt x="9610" y="21192"/>
                  </a:lnTo>
                  <a:lnTo>
                    <a:pt x="9950" y="21368"/>
                  </a:lnTo>
                  <a:lnTo>
                    <a:pt x="10120" y="21445"/>
                  </a:lnTo>
                  <a:lnTo>
                    <a:pt x="10346" y="21511"/>
                  </a:lnTo>
                  <a:lnTo>
                    <a:pt x="10516" y="21555"/>
                  </a:lnTo>
                  <a:lnTo>
                    <a:pt x="10743" y="21600"/>
                  </a:lnTo>
                  <a:lnTo>
                    <a:pt x="10988" y="21644"/>
                  </a:lnTo>
                  <a:lnTo>
                    <a:pt x="11215" y="21666"/>
                  </a:lnTo>
                  <a:lnTo>
                    <a:pt x="11498" y="21666"/>
                  </a:lnTo>
                  <a:lnTo>
                    <a:pt x="11762" y="21666"/>
                  </a:lnTo>
                  <a:lnTo>
                    <a:pt x="12253" y="21644"/>
                  </a:lnTo>
                  <a:lnTo>
                    <a:pt x="12763" y="21577"/>
                  </a:lnTo>
                  <a:lnTo>
                    <a:pt x="13197" y="21467"/>
                  </a:lnTo>
                  <a:lnTo>
                    <a:pt x="13556" y="21346"/>
                  </a:lnTo>
                  <a:lnTo>
                    <a:pt x="13896" y="21192"/>
                  </a:lnTo>
                  <a:lnTo>
                    <a:pt x="14179" y="21026"/>
                  </a:lnTo>
                  <a:lnTo>
                    <a:pt x="14444" y="20839"/>
                  </a:lnTo>
                  <a:lnTo>
                    <a:pt x="14576" y="20641"/>
                  </a:lnTo>
                  <a:lnTo>
                    <a:pt x="14727" y="20431"/>
                  </a:lnTo>
                  <a:lnTo>
                    <a:pt x="14765" y="20200"/>
                  </a:lnTo>
                  <a:lnTo>
                    <a:pt x="14802" y="19991"/>
                  </a:lnTo>
                  <a:lnTo>
                    <a:pt x="14727" y="19759"/>
                  </a:lnTo>
                  <a:lnTo>
                    <a:pt x="14613" y="19550"/>
                  </a:lnTo>
                  <a:lnTo>
                    <a:pt x="14444" y="19307"/>
                  </a:lnTo>
                  <a:lnTo>
                    <a:pt x="14217" y="19098"/>
                  </a:lnTo>
                  <a:lnTo>
                    <a:pt x="13934" y="18911"/>
                  </a:lnTo>
                  <a:lnTo>
                    <a:pt x="13669" y="18745"/>
                  </a:lnTo>
                  <a:lnTo>
                    <a:pt x="13462" y="18547"/>
                  </a:lnTo>
                  <a:lnTo>
                    <a:pt x="13311" y="18337"/>
                  </a:lnTo>
                  <a:lnTo>
                    <a:pt x="13197" y="18150"/>
                  </a:lnTo>
                  <a:lnTo>
                    <a:pt x="13122" y="17941"/>
                  </a:lnTo>
                  <a:lnTo>
                    <a:pt x="13122" y="17720"/>
                  </a:lnTo>
                  <a:lnTo>
                    <a:pt x="13122" y="17533"/>
                  </a:lnTo>
                  <a:lnTo>
                    <a:pt x="13197" y="17346"/>
                  </a:lnTo>
                  <a:lnTo>
                    <a:pt x="13273" y="17158"/>
                  </a:lnTo>
                  <a:lnTo>
                    <a:pt x="13386" y="16982"/>
                  </a:lnTo>
                  <a:lnTo>
                    <a:pt x="13537" y="16839"/>
                  </a:lnTo>
                  <a:lnTo>
                    <a:pt x="13707" y="16706"/>
                  </a:lnTo>
                  <a:lnTo>
                    <a:pt x="13896" y="16607"/>
                  </a:lnTo>
                  <a:lnTo>
                    <a:pt x="14104" y="16519"/>
                  </a:lnTo>
                  <a:lnTo>
                    <a:pt x="14330" y="16453"/>
                  </a:lnTo>
                  <a:lnTo>
                    <a:pt x="14538" y="16431"/>
                  </a:lnTo>
                  <a:lnTo>
                    <a:pt x="14897" y="16453"/>
                  </a:lnTo>
                  <a:lnTo>
                    <a:pt x="15406" y="16497"/>
                  </a:lnTo>
                  <a:lnTo>
                    <a:pt x="16105" y="16541"/>
                  </a:lnTo>
                  <a:lnTo>
                    <a:pt x="16898" y="16607"/>
                  </a:lnTo>
                  <a:lnTo>
                    <a:pt x="17804" y="16651"/>
                  </a:lnTo>
                  <a:lnTo>
                    <a:pt x="18786" y="16684"/>
                  </a:lnTo>
                  <a:lnTo>
                    <a:pt x="19844" y="16728"/>
                  </a:lnTo>
                  <a:lnTo>
                    <a:pt x="20920" y="16751"/>
                  </a:lnTo>
                  <a:lnTo>
                    <a:pt x="21109" y="16497"/>
                  </a:lnTo>
                  <a:lnTo>
                    <a:pt x="21241" y="16222"/>
                  </a:lnTo>
                  <a:lnTo>
                    <a:pt x="21392" y="15946"/>
                  </a:lnTo>
                  <a:lnTo>
                    <a:pt x="21467" y="15648"/>
                  </a:lnTo>
                  <a:lnTo>
                    <a:pt x="21543" y="15351"/>
                  </a:lnTo>
                  <a:lnTo>
                    <a:pt x="21618" y="15042"/>
                  </a:lnTo>
                  <a:lnTo>
                    <a:pt x="21618" y="14745"/>
                  </a:lnTo>
                  <a:lnTo>
                    <a:pt x="21618" y="14447"/>
                  </a:lnTo>
                  <a:lnTo>
                    <a:pt x="21618" y="14150"/>
                  </a:lnTo>
                  <a:lnTo>
                    <a:pt x="21581" y="13852"/>
                  </a:lnTo>
                  <a:lnTo>
                    <a:pt x="21505" y="13577"/>
                  </a:lnTo>
                  <a:lnTo>
                    <a:pt x="21430" y="13301"/>
                  </a:lnTo>
                  <a:lnTo>
                    <a:pt x="21354" y="13048"/>
                  </a:lnTo>
                  <a:lnTo>
                    <a:pt x="21241" y="12816"/>
                  </a:lnTo>
                  <a:lnTo>
                    <a:pt x="21146" y="12607"/>
                  </a:lnTo>
                  <a:lnTo>
                    <a:pt x="21033" y="12431"/>
                  </a:lnTo>
                  <a:lnTo>
                    <a:pt x="20920" y="12265"/>
                  </a:lnTo>
                  <a:lnTo>
                    <a:pt x="20769" y="12144"/>
                  </a:lnTo>
                  <a:lnTo>
                    <a:pt x="20637" y="12034"/>
                  </a:lnTo>
                  <a:lnTo>
                    <a:pt x="20486" y="11946"/>
                  </a:lnTo>
                  <a:lnTo>
                    <a:pt x="20297" y="11891"/>
                  </a:lnTo>
                  <a:lnTo>
                    <a:pt x="20165" y="11846"/>
                  </a:lnTo>
                  <a:lnTo>
                    <a:pt x="19976" y="11824"/>
                  </a:lnTo>
                  <a:lnTo>
                    <a:pt x="19806" y="11802"/>
                  </a:lnTo>
                  <a:lnTo>
                    <a:pt x="19390" y="11824"/>
                  </a:lnTo>
                  <a:lnTo>
                    <a:pt x="18956" y="11891"/>
                  </a:lnTo>
                  <a:lnTo>
                    <a:pt x="18503" y="11968"/>
                  </a:lnTo>
                  <a:lnTo>
                    <a:pt x="17993" y="12078"/>
                  </a:lnTo>
                  <a:lnTo>
                    <a:pt x="17653" y="12144"/>
                  </a:lnTo>
                  <a:lnTo>
                    <a:pt x="17332" y="12199"/>
                  </a:lnTo>
                  <a:lnTo>
                    <a:pt x="17049" y="12221"/>
                  </a:lnTo>
                  <a:lnTo>
                    <a:pt x="16747" y="12243"/>
                  </a:lnTo>
                  <a:lnTo>
                    <a:pt x="16464" y="12243"/>
                  </a:lnTo>
                  <a:lnTo>
                    <a:pt x="16218" y="12243"/>
                  </a:lnTo>
                  <a:lnTo>
                    <a:pt x="15992" y="12221"/>
                  </a:lnTo>
                  <a:lnTo>
                    <a:pt x="15746" y="12199"/>
                  </a:lnTo>
                  <a:lnTo>
                    <a:pt x="15520" y="12155"/>
                  </a:lnTo>
                  <a:lnTo>
                    <a:pt x="15350" y="12122"/>
                  </a:lnTo>
                  <a:lnTo>
                    <a:pt x="15161" y="12056"/>
                  </a:lnTo>
                  <a:lnTo>
                    <a:pt x="14972" y="11990"/>
                  </a:lnTo>
                  <a:lnTo>
                    <a:pt x="14689" y="11846"/>
                  </a:lnTo>
                  <a:lnTo>
                    <a:pt x="14444" y="11670"/>
                  </a:lnTo>
                  <a:lnTo>
                    <a:pt x="14255" y="11483"/>
                  </a:lnTo>
                  <a:lnTo>
                    <a:pt x="14104" y="11295"/>
                  </a:lnTo>
                  <a:lnTo>
                    <a:pt x="14028" y="11086"/>
                  </a:lnTo>
                  <a:lnTo>
                    <a:pt x="13972" y="10888"/>
                  </a:lnTo>
                  <a:lnTo>
                    <a:pt x="13972" y="10700"/>
                  </a:lnTo>
                  <a:lnTo>
                    <a:pt x="14009" y="10513"/>
                  </a:lnTo>
                  <a:lnTo>
                    <a:pt x="14066" y="10359"/>
                  </a:lnTo>
                  <a:lnTo>
                    <a:pt x="14179" y="10215"/>
                  </a:lnTo>
                  <a:lnTo>
                    <a:pt x="14406" y="10006"/>
                  </a:lnTo>
                  <a:lnTo>
                    <a:pt x="14651" y="9830"/>
                  </a:lnTo>
                  <a:lnTo>
                    <a:pt x="14878" y="9686"/>
                  </a:lnTo>
                  <a:lnTo>
                    <a:pt x="15123" y="9554"/>
                  </a:lnTo>
                  <a:lnTo>
                    <a:pt x="15350" y="9477"/>
                  </a:lnTo>
                  <a:lnTo>
                    <a:pt x="15558" y="9411"/>
                  </a:lnTo>
                  <a:lnTo>
                    <a:pt x="15803" y="9345"/>
                  </a:lnTo>
                  <a:lnTo>
                    <a:pt x="16030" y="9323"/>
                  </a:lnTo>
                  <a:lnTo>
                    <a:pt x="16256" y="9301"/>
                  </a:lnTo>
                  <a:lnTo>
                    <a:pt x="16464" y="9323"/>
                  </a:lnTo>
                  <a:lnTo>
                    <a:pt x="16690" y="9345"/>
                  </a:lnTo>
                  <a:lnTo>
                    <a:pt x="16898" y="9367"/>
                  </a:lnTo>
                  <a:lnTo>
                    <a:pt x="17332" y="9477"/>
                  </a:lnTo>
                  <a:lnTo>
                    <a:pt x="17767" y="9598"/>
                  </a:lnTo>
                  <a:lnTo>
                    <a:pt x="18163" y="9731"/>
                  </a:lnTo>
                  <a:lnTo>
                    <a:pt x="18597" y="9874"/>
                  </a:lnTo>
                  <a:lnTo>
                    <a:pt x="18994" y="10006"/>
                  </a:lnTo>
                  <a:lnTo>
                    <a:pt x="19428" y="10083"/>
                  </a:lnTo>
                  <a:lnTo>
                    <a:pt x="19617" y="10127"/>
                  </a:lnTo>
                  <a:lnTo>
                    <a:pt x="19844" y="10149"/>
                  </a:lnTo>
                  <a:lnTo>
                    <a:pt x="20013" y="10149"/>
                  </a:lnTo>
                  <a:lnTo>
                    <a:pt x="20240" y="10127"/>
                  </a:lnTo>
                  <a:lnTo>
                    <a:pt x="20410" y="10105"/>
                  </a:lnTo>
                  <a:lnTo>
                    <a:pt x="20637" y="10061"/>
                  </a:lnTo>
                  <a:lnTo>
                    <a:pt x="20844" y="9984"/>
                  </a:lnTo>
                  <a:lnTo>
                    <a:pt x="21033" y="9896"/>
                  </a:lnTo>
                  <a:lnTo>
                    <a:pt x="21146" y="9830"/>
                  </a:lnTo>
                  <a:lnTo>
                    <a:pt x="21203" y="9753"/>
                  </a:lnTo>
                  <a:lnTo>
                    <a:pt x="21279" y="9642"/>
                  </a:lnTo>
                  <a:lnTo>
                    <a:pt x="21354" y="9521"/>
                  </a:lnTo>
                  <a:lnTo>
                    <a:pt x="21430" y="9246"/>
                  </a:lnTo>
                  <a:lnTo>
                    <a:pt x="21430" y="8904"/>
                  </a:lnTo>
                  <a:lnTo>
                    <a:pt x="21430" y="8540"/>
                  </a:lnTo>
                  <a:lnTo>
                    <a:pt x="21392" y="8144"/>
                  </a:lnTo>
                  <a:lnTo>
                    <a:pt x="21354" y="7714"/>
                  </a:lnTo>
                  <a:lnTo>
                    <a:pt x="21279" y="7295"/>
                  </a:lnTo>
                  <a:lnTo>
                    <a:pt x="21146" y="6446"/>
                  </a:lnTo>
                  <a:lnTo>
                    <a:pt x="20995" y="5686"/>
                  </a:lnTo>
                  <a:lnTo>
                    <a:pt x="20958" y="5366"/>
                  </a:lnTo>
                  <a:lnTo>
                    <a:pt x="20958" y="5091"/>
                  </a:lnTo>
                  <a:lnTo>
                    <a:pt x="20958" y="4860"/>
                  </a:lnTo>
                  <a:lnTo>
                    <a:pt x="21033" y="4716"/>
                  </a:lnTo>
                  <a:lnTo>
                    <a:pt x="20637" y="4860"/>
                  </a:lnTo>
                  <a:lnTo>
                    <a:pt x="20127" y="4992"/>
                  </a:lnTo>
                  <a:lnTo>
                    <a:pt x="19617" y="5069"/>
                  </a:lnTo>
                  <a:lnTo>
                    <a:pt x="19032" y="5157"/>
                  </a:lnTo>
                  <a:lnTo>
                    <a:pt x="18465" y="5201"/>
                  </a:lnTo>
                  <a:lnTo>
                    <a:pt x="17842" y="5245"/>
                  </a:lnTo>
                  <a:lnTo>
                    <a:pt x="17219" y="5267"/>
                  </a:lnTo>
                  <a:lnTo>
                    <a:pt x="16615" y="5267"/>
                  </a:lnTo>
                  <a:lnTo>
                    <a:pt x="15992" y="5245"/>
                  </a:lnTo>
                  <a:lnTo>
                    <a:pt x="15369" y="5201"/>
                  </a:lnTo>
                  <a:lnTo>
                    <a:pt x="14840" y="5157"/>
                  </a:lnTo>
                  <a:lnTo>
                    <a:pt x="14293" y="5091"/>
                  </a:lnTo>
                  <a:lnTo>
                    <a:pt x="13783" y="5014"/>
                  </a:lnTo>
                  <a:lnTo>
                    <a:pt x="13386" y="4926"/>
                  </a:lnTo>
                  <a:lnTo>
                    <a:pt x="13027" y="4815"/>
                  </a:lnTo>
                  <a:lnTo>
                    <a:pt x="12725" y="4716"/>
                  </a:lnTo>
                  <a:lnTo>
                    <a:pt x="12480" y="4606"/>
                  </a:lnTo>
                  <a:lnTo>
                    <a:pt x="12291" y="4496"/>
                  </a:lnTo>
                  <a:lnTo>
                    <a:pt x="12197" y="4397"/>
                  </a:lnTo>
                  <a:lnTo>
                    <a:pt x="12083" y="4286"/>
                  </a:lnTo>
                  <a:lnTo>
                    <a:pt x="12046" y="4187"/>
                  </a:lnTo>
                  <a:lnTo>
                    <a:pt x="12008" y="4077"/>
                  </a:lnTo>
                  <a:lnTo>
                    <a:pt x="12046" y="3967"/>
                  </a:lnTo>
                  <a:lnTo>
                    <a:pt x="12121" y="3868"/>
                  </a:lnTo>
                  <a:lnTo>
                    <a:pt x="12197" y="3735"/>
                  </a:lnTo>
                  <a:lnTo>
                    <a:pt x="12291" y="3614"/>
                  </a:lnTo>
                  <a:lnTo>
                    <a:pt x="12442" y="3482"/>
                  </a:lnTo>
                  <a:lnTo>
                    <a:pt x="12631" y="3361"/>
                  </a:lnTo>
                  <a:lnTo>
                    <a:pt x="13065" y="3085"/>
                  </a:lnTo>
                  <a:lnTo>
                    <a:pt x="13537" y="2766"/>
                  </a:lnTo>
                  <a:lnTo>
                    <a:pt x="13783" y="2578"/>
                  </a:lnTo>
                  <a:lnTo>
                    <a:pt x="13934" y="2380"/>
                  </a:lnTo>
                  <a:lnTo>
                    <a:pt x="14028" y="2171"/>
                  </a:lnTo>
                  <a:lnTo>
                    <a:pt x="14104" y="1961"/>
                  </a:lnTo>
                  <a:lnTo>
                    <a:pt x="14104" y="1730"/>
                  </a:lnTo>
                  <a:lnTo>
                    <a:pt x="14066" y="1498"/>
                  </a:lnTo>
                  <a:lnTo>
                    <a:pt x="13972" y="1267"/>
                  </a:lnTo>
                  <a:lnTo>
                    <a:pt x="13820" y="1057"/>
                  </a:lnTo>
                  <a:lnTo>
                    <a:pt x="13594" y="837"/>
                  </a:lnTo>
                  <a:lnTo>
                    <a:pt x="13386" y="628"/>
                  </a:lnTo>
                  <a:lnTo>
                    <a:pt x="13103" y="462"/>
                  </a:lnTo>
                  <a:lnTo>
                    <a:pt x="12763" y="308"/>
                  </a:lnTo>
                  <a:lnTo>
                    <a:pt x="12404" y="187"/>
                  </a:lnTo>
                  <a:lnTo>
                    <a:pt x="12008" y="77"/>
                  </a:lnTo>
                  <a:lnTo>
                    <a:pt x="11574" y="33"/>
                  </a:lnTo>
                  <a:lnTo>
                    <a:pt x="11102" y="11"/>
                  </a:lnTo>
                  <a:lnTo>
                    <a:pt x="10667" y="11"/>
                  </a:lnTo>
                  <a:lnTo>
                    <a:pt x="10233" y="77"/>
                  </a:lnTo>
                  <a:lnTo>
                    <a:pt x="9837" y="187"/>
                  </a:lnTo>
                  <a:lnTo>
                    <a:pt x="9440" y="286"/>
                  </a:lnTo>
                  <a:lnTo>
                    <a:pt x="9062" y="462"/>
                  </a:lnTo>
                  <a:lnTo>
                    <a:pt x="8741" y="628"/>
                  </a:lnTo>
                  <a:lnTo>
                    <a:pt x="8458" y="815"/>
                  </a:lnTo>
                  <a:lnTo>
                    <a:pt x="8232" y="1035"/>
                  </a:lnTo>
                  <a:lnTo>
                    <a:pt x="8062" y="1245"/>
                  </a:lnTo>
                  <a:lnTo>
                    <a:pt x="7911" y="1476"/>
                  </a:lnTo>
                  <a:lnTo>
                    <a:pt x="7835" y="1708"/>
                  </a:lnTo>
                  <a:lnTo>
                    <a:pt x="7797" y="1961"/>
                  </a:lnTo>
                  <a:lnTo>
                    <a:pt x="7835" y="2193"/>
                  </a:lnTo>
                  <a:lnTo>
                    <a:pt x="7948" y="2402"/>
                  </a:lnTo>
                  <a:lnTo>
                    <a:pt x="8062" y="2534"/>
                  </a:lnTo>
                  <a:lnTo>
                    <a:pt x="8175" y="2644"/>
                  </a:lnTo>
                  <a:lnTo>
                    <a:pt x="8269" y="2744"/>
                  </a:lnTo>
                  <a:lnTo>
                    <a:pt x="8420" y="2832"/>
                  </a:lnTo>
                  <a:lnTo>
                    <a:pt x="8704" y="3019"/>
                  </a:lnTo>
                  <a:lnTo>
                    <a:pt x="8968" y="3206"/>
                  </a:lnTo>
                  <a:lnTo>
                    <a:pt x="9138" y="3405"/>
                  </a:lnTo>
                  <a:lnTo>
                    <a:pt x="9327" y="3570"/>
                  </a:lnTo>
                  <a:lnTo>
                    <a:pt x="9440" y="3735"/>
                  </a:lnTo>
                  <a:lnTo>
                    <a:pt x="9516" y="3890"/>
                  </a:lnTo>
                  <a:lnTo>
                    <a:pt x="9534" y="4033"/>
                  </a:lnTo>
                  <a:lnTo>
                    <a:pt x="9534" y="4165"/>
                  </a:lnTo>
                  <a:lnTo>
                    <a:pt x="9516" y="4286"/>
                  </a:lnTo>
                  <a:lnTo>
                    <a:pt x="9440" y="4397"/>
                  </a:lnTo>
                  <a:lnTo>
                    <a:pt x="9327" y="4496"/>
                  </a:lnTo>
                  <a:lnTo>
                    <a:pt x="9176" y="4562"/>
                  </a:lnTo>
                  <a:lnTo>
                    <a:pt x="9006" y="4628"/>
                  </a:lnTo>
                  <a:lnTo>
                    <a:pt x="8779" y="4694"/>
                  </a:lnTo>
                  <a:lnTo>
                    <a:pt x="8534" y="4716"/>
                  </a:lnTo>
                  <a:lnTo>
                    <a:pt x="8232" y="4716"/>
                  </a:lnTo>
                  <a:lnTo>
                    <a:pt x="7118" y="4738"/>
                  </a:lnTo>
                  <a:lnTo>
                    <a:pt x="5947" y="4771"/>
                  </a:lnTo>
                  <a:lnTo>
                    <a:pt x="4795" y="4815"/>
                  </a:lnTo>
                  <a:lnTo>
                    <a:pt x="3681" y="4860"/>
                  </a:lnTo>
                  <a:lnTo>
                    <a:pt x="2662" y="4882"/>
                  </a:lnTo>
                  <a:lnTo>
                    <a:pt x="1755" y="4882"/>
                  </a:lnTo>
                  <a:lnTo>
                    <a:pt x="1359" y="4860"/>
                  </a:lnTo>
                  <a:lnTo>
                    <a:pt x="981" y="4837"/>
                  </a:lnTo>
                  <a:lnTo>
                    <a:pt x="698" y="4771"/>
                  </a:lnTo>
                  <a:lnTo>
                    <a:pt x="453" y="4716"/>
                  </a:lnTo>
                  <a:lnTo>
                    <a:pt x="453" y="5322"/>
                  </a:lnTo>
                  <a:lnTo>
                    <a:pt x="453" y="6083"/>
                  </a:lnTo>
                  <a:lnTo>
                    <a:pt x="453" y="6909"/>
                  </a:lnTo>
                  <a:lnTo>
                    <a:pt x="453" y="7780"/>
                  </a:lnTo>
                  <a:lnTo>
                    <a:pt x="453" y="8606"/>
                  </a:lnTo>
                  <a:lnTo>
                    <a:pt x="453" y="9345"/>
                  </a:lnTo>
                  <a:lnTo>
                    <a:pt x="453" y="9918"/>
                  </a:lnTo>
                  <a:lnTo>
                    <a:pt x="453" y="10282"/>
                  </a:lnTo>
                  <a:lnTo>
                    <a:pt x="490" y="10381"/>
                  </a:lnTo>
                  <a:lnTo>
                    <a:pt x="547" y="10491"/>
                  </a:lnTo>
                  <a:lnTo>
                    <a:pt x="660" y="10590"/>
                  </a:lnTo>
                  <a:lnTo>
                    <a:pt x="811" y="10700"/>
                  </a:lnTo>
                  <a:lnTo>
                    <a:pt x="981" y="10811"/>
                  </a:lnTo>
                  <a:lnTo>
                    <a:pt x="1208" y="10888"/>
                  </a:lnTo>
                  <a:lnTo>
                    <a:pt x="1453" y="10954"/>
                  </a:lnTo>
                  <a:lnTo>
                    <a:pt x="1718" y="11020"/>
                  </a:lnTo>
                  <a:lnTo>
                    <a:pt x="1963" y="11064"/>
                  </a:lnTo>
                  <a:lnTo>
                    <a:pt x="2265" y="11086"/>
                  </a:lnTo>
                  <a:lnTo>
                    <a:pt x="2548" y="11064"/>
                  </a:lnTo>
                  <a:lnTo>
                    <a:pt x="2794" y="11042"/>
                  </a:lnTo>
                  <a:lnTo>
                    <a:pt x="3096" y="10976"/>
                  </a:lnTo>
                  <a:lnTo>
                    <a:pt x="3341" y="10888"/>
                  </a:lnTo>
                  <a:lnTo>
                    <a:pt x="3606" y="10766"/>
                  </a:lnTo>
                  <a:lnTo>
                    <a:pt x="3813" y="10590"/>
                  </a:lnTo>
                  <a:close/>
                </a:path>
              </a:pathLst>
            </a:custGeom>
            <a:solidFill>
              <a:srgbClr val="D8EBB3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19471" name="Puzzle1"/>
            <p:cNvSpPr>
              <a:spLocks noEditPoints="1" noChangeArrowheads="1"/>
            </p:cNvSpPr>
            <p:nvPr/>
          </p:nvSpPr>
          <p:spPr bwMode="auto">
            <a:xfrm>
              <a:off x="1824" y="1091"/>
              <a:ext cx="1800" cy="105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6084 w 21600"/>
                <a:gd name="T25" fmla="*/ 2569 h 21600"/>
                <a:gd name="T26" fmla="*/ 16128 w 21600"/>
                <a:gd name="T27" fmla="*/ 19545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9360" y="20836"/>
                  </a:moveTo>
                  <a:lnTo>
                    <a:pt x="9528" y="20836"/>
                  </a:lnTo>
                  <a:lnTo>
                    <a:pt x="9686" y="20762"/>
                  </a:lnTo>
                  <a:lnTo>
                    <a:pt x="9810" y="20687"/>
                  </a:lnTo>
                  <a:lnTo>
                    <a:pt x="9922" y="20575"/>
                  </a:lnTo>
                  <a:lnTo>
                    <a:pt x="10012" y="20426"/>
                  </a:lnTo>
                  <a:lnTo>
                    <a:pt x="10068" y="20296"/>
                  </a:lnTo>
                  <a:lnTo>
                    <a:pt x="10113" y="20110"/>
                  </a:lnTo>
                  <a:lnTo>
                    <a:pt x="10136" y="19905"/>
                  </a:lnTo>
                  <a:lnTo>
                    <a:pt x="10136" y="19682"/>
                  </a:lnTo>
                  <a:lnTo>
                    <a:pt x="10113" y="19440"/>
                  </a:lnTo>
                  <a:lnTo>
                    <a:pt x="10068" y="19142"/>
                  </a:lnTo>
                  <a:lnTo>
                    <a:pt x="10012" y="18900"/>
                  </a:lnTo>
                  <a:lnTo>
                    <a:pt x="9900" y="18620"/>
                  </a:lnTo>
                  <a:lnTo>
                    <a:pt x="9787" y="18285"/>
                  </a:lnTo>
                  <a:lnTo>
                    <a:pt x="9641" y="17968"/>
                  </a:lnTo>
                  <a:lnTo>
                    <a:pt x="9472" y="17652"/>
                  </a:lnTo>
                  <a:lnTo>
                    <a:pt x="9382" y="17466"/>
                  </a:lnTo>
                  <a:lnTo>
                    <a:pt x="9315" y="17298"/>
                  </a:lnTo>
                  <a:lnTo>
                    <a:pt x="9258" y="17112"/>
                  </a:lnTo>
                  <a:lnTo>
                    <a:pt x="9191" y="16926"/>
                  </a:lnTo>
                  <a:lnTo>
                    <a:pt x="9123" y="16535"/>
                  </a:lnTo>
                  <a:lnTo>
                    <a:pt x="9101" y="16144"/>
                  </a:lnTo>
                  <a:lnTo>
                    <a:pt x="9101" y="15753"/>
                  </a:lnTo>
                  <a:lnTo>
                    <a:pt x="9168" y="15362"/>
                  </a:lnTo>
                  <a:lnTo>
                    <a:pt x="9236" y="14971"/>
                  </a:lnTo>
                  <a:lnTo>
                    <a:pt x="9360" y="14580"/>
                  </a:lnTo>
                  <a:lnTo>
                    <a:pt x="9495" y="14244"/>
                  </a:lnTo>
                  <a:lnTo>
                    <a:pt x="9663" y="13891"/>
                  </a:lnTo>
                  <a:lnTo>
                    <a:pt x="9855" y="13611"/>
                  </a:lnTo>
                  <a:lnTo>
                    <a:pt x="10068" y="13351"/>
                  </a:lnTo>
                  <a:lnTo>
                    <a:pt x="10293" y="13146"/>
                  </a:lnTo>
                  <a:lnTo>
                    <a:pt x="10552" y="12997"/>
                  </a:lnTo>
                  <a:lnTo>
                    <a:pt x="10811" y="12885"/>
                  </a:lnTo>
                  <a:lnTo>
                    <a:pt x="11069" y="12866"/>
                  </a:lnTo>
                  <a:lnTo>
                    <a:pt x="11351" y="12885"/>
                  </a:lnTo>
                  <a:lnTo>
                    <a:pt x="11610" y="12997"/>
                  </a:lnTo>
                  <a:lnTo>
                    <a:pt x="11846" y="13183"/>
                  </a:lnTo>
                  <a:lnTo>
                    <a:pt x="12060" y="13388"/>
                  </a:lnTo>
                  <a:lnTo>
                    <a:pt x="12251" y="13648"/>
                  </a:lnTo>
                  <a:lnTo>
                    <a:pt x="12419" y="13928"/>
                  </a:lnTo>
                  <a:lnTo>
                    <a:pt x="12555" y="14244"/>
                  </a:lnTo>
                  <a:lnTo>
                    <a:pt x="12690" y="14617"/>
                  </a:lnTo>
                  <a:lnTo>
                    <a:pt x="12768" y="15008"/>
                  </a:lnTo>
                  <a:lnTo>
                    <a:pt x="12836" y="15399"/>
                  </a:lnTo>
                  <a:lnTo>
                    <a:pt x="12858" y="15753"/>
                  </a:lnTo>
                  <a:lnTo>
                    <a:pt x="12858" y="16144"/>
                  </a:lnTo>
                  <a:lnTo>
                    <a:pt x="12813" y="16535"/>
                  </a:lnTo>
                  <a:lnTo>
                    <a:pt x="12746" y="16888"/>
                  </a:lnTo>
                  <a:lnTo>
                    <a:pt x="12667" y="17224"/>
                  </a:lnTo>
                  <a:lnTo>
                    <a:pt x="12510" y="17503"/>
                  </a:lnTo>
                  <a:lnTo>
                    <a:pt x="12228" y="18043"/>
                  </a:lnTo>
                  <a:lnTo>
                    <a:pt x="11970" y="18546"/>
                  </a:lnTo>
                  <a:lnTo>
                    <a:pt x="11868" y="18751"/>
                  </a:lnTo>
                  <a:lnTo>
                    <a:pt x="11778" y="18974"/>
                  </a:lnTo>
                  <a:lnTo>
                    <a:pt x="11711" y="19179"/>
                  </a:lnTo>
                  <a:lnTo>
                    <a:pt x="11666" y="19365"/>
                  </a:lnTo>
                  <a:lnTo>
                    <a:pt x="11632" y="19570"/>
                  </a:lnTo>
                  <a:lnTo>
                    <a:pt x="11632" y="19756"/>
                  </a:lnTo>
                  <a:lnTo>
                    <a:pt x="11632" y="19942"/>
                  </a:lnTo>
                  <a:lnTo>
                    <a:pt x="11643" y="20110"/>
                  </a:lnTo>
                  <a:lnTo>
                    <a:pt x="11711" y="20296"/>
                  </a:lnTo>
                  <a:lnTo>
                    <a:pt x="11801" y="20464"/>
                  </a:lnTo>
                  <a:lnTo>
                    <a:pt x="11891" y="20650"/>
                  </a:lnTo>
                  <a:lnTo>
                    <a:pt x="12037" y="20836"/>
                  </a:lnTo>
                  <a:lnTo>
                    <a:pt x="12206" y="21004"/>
                  </a:lnTo>
                  <a:lnTo>
                    <a:pt x="12419" y="21190"/>
                  </a:lnTo>
                  <a:lnTo>
                    <a:pt x="12667" y="21320"/>
                  </a:lnTo>
                  <a:lnTo>
                    <a:pt x="12960" y="21432"/>
                  </a:lnTo>
                  <a:lnTo>
                    <a:pt x="13286" y="21544"/>
                  </a:lnTo>
                  <a:lnTo>
                    <a:pt x="13612" y="21655"/>
                  </a:lnTo>
                  <a:lnTo>
                    <a:pt x="13983" y="21693"/>
                  </a:lnTo>
                  <a:lnTo>
                    <a:pt x="14343" y="21730"/>
                  </a:lnTo>
                  <a:lnTo>
                    <a:pt x="14715" y="21730"/>
                  </a:lnTo>
                  <a:lnTo>
                    <a:pt x="15075" y="21730"/>
                  </a:lnTo>
                  <a:lnTo>
                    <a:pt x="15446" y="21655"/>
                  </a:lnTo>
                  <a:lnTo>
                    <a:pt x="15794" y="21581"/>
                  </a:lnTo>
                  <a:lnTo>
                    <a:pt x="16132" y="21432"/>
                  </a:lnTo>
                  <a:lnTo>
                    <a:pt x="16458" y="21302"/>
                  </a:lnTo>
                  <a:lnTo>
                    <a:pt x="16740" y="21078"/>
                  </a:lnTo>
                  <a:lnTo>
                    <a:pt x="16976" y="20836"/>
                  </a:lnTo>
                  <a:lnTo>
                    <a:pt x="17043" y="20650"/>
                  </a:lnTo>
                  <a:lnTo>
                    <a:pt x="17088" y="20426"/>
                  </a:lnTo>
                  <a:lnTo>
                    <a:pt x="17133" y="20222"/>
                  </a:lnTo>
                  <a:lnTo>
                    <a:pt x="17156" y="19980"/>
                  </a:lnTo>
                  <a:lnTo>
                    <a:pt x="17167" y="19477"/>
                  </a:lnTo>
                  <a:lnTo>
                    <a:pt x="17167" y="18974"/>
                  </a:lnTo>
                  <a:lnTo>
                    <a:pt x="17156" y="18397"/>
                  </a:lnTo>
                  <a:lnTo>
                    <a:pt x="17111" y="17820"/>
                  </a:lnTo>
                  <a:lnTo>
                    <a:pt x="17066" y="17261"/>
                  </a:lnTo>
                  <a:lnTo>
                    <a:pt x="16998" y="16646"/>
                  </a:lnTo>
                  <a:lnTo>
                    <a:pt x="16852" y="15511"/>
                  </a:lnTo>
                  <a:lnTo>
                    <a:pt x="16740" y="14393"/>
                  </a:lnTo>
                  <a:lnTo>
                    <a:pt x="16717" y="13928"/>
                  </a:lnTo>
                  <a:lnTo>
                    <a:pt x="16695" y="13462"/>
                  </a:lnTo>
                  <a:lnTo>
                    <a:pt x="16717" y="13071"/>
                  </a:lnTo>
                  <a:lnTo>
                    <a:pt x="16785" y="12755"/>
                  </a:lnTo>
                  <a:lnTo>
                    <a:pt x="16852" y="12419"/>
                  </a:lnTo>
                  <a:lnTo>
                    <a:pt x="16953" y="12140"/>
                  </a:lnTo>
                  <a:lnTo>
                    <a:pt x="17088" y="11898"/>
                  </a:lnTo>
                  <a:lnTo>
                    <a:pt x="17212" y="11675"/>
                  </a:lnTo>
                  <a:lnTo>
                    <a:pt x="17370" y="11470"/>
                  </a:lnTo>
                  <a:lnTo>
                    <a:pt x="17516" y="11284"/>
                  </a:lnTo>
                  <a:lnTo>
                    <a:pt x="17696" y="11135"/>
                  </a:lnTo>
                  <a:lnTo>
                    <a:pt x="17865" y="11042"/>
                  </a:lnTo>
                  <a:lnTo>
                    <a:pt x="18033" y="10930"/>
                  </a:lnTo>
                  <a:lnTo>
                    <a:pt x="18213" y="10893"/>
                  </a:lnTo>
                  <a:lnTo>
                    <a:pt x="18382" y="10893"/>
                  </a:lnTo>
                  <a:lnTo>
                    <a:pt x="18551" y="10967"/>
                  </a:lnTo>
                  <a:lnTo>
                    <a:pt x="18708" y="11042"/>
                  </a:lnTo>
                  <a:lnTo>
                    <a:pt x="18855" y="11172"/>
                  </a:lnTo>
                  <a:lnTo>
                    <a:pt x="19012" y="11358"/>
                  </a:lnTo>
                  <a:lnTo>
                    <a:pt x="19136" y="11600"/>
                  </a:lnTo>
                  <a:lnTo>
                    <a:pt x="19271" y="11861"/>
                  </a:lnTo>
                  <a:lnTo>
                    <a:pt x="19440" y="12028"/>
                  </a:lnTo>
                  <a:lnTo>
                    <a:pt x="19608" y="12177"/>
                  </a:lnTo>
                  <a:lnTo>
                    <a:pt x="19822" y="12289"/>
                  </a:lnTo>
                  <a:lnTo>
                    <a:pt x="20025" y="12289"/>
                  </a:lnTo>
                  <a:lnTo>
                    <a:pt x="20238" y="12289"/>
                  </a:lnTo>
                  <a:lnTo>
                    <a:pt x="20452" y="12215"/>
                  </a:lnTo>
                  <a:lnTo>
                    <a:pt x="20643" y="12103"/>
                  </a:lnTo>
                  <a:lnTo>
                    <a:pt x="20846" y="11973"/>
                  </a:lnTo>
                  <a:lnTo>
                    <a:pt x="21037" y="11786"/>
                  </a:lnTo>
                  <a:lnTo>
                    <a:pt x="21206" y="11563"/>
                  </a:lnTo>
                  <a:lnTo>
                    <a:pt x="21363" y="11321"/>
                  </a:lnTo>
                  <a:lnTo>
                    <a:pt x="21465" y="11079"/>
                  </a:lnTo>
                  <a:lnTo>
                    <a:pt x="21577" y="10744"/>
                  </a:lnTo>
                  <a:lnTo>
                    <a:pt x="21622" y="10427"/>
                  </a:lnTo>
                  <a:lnTo>
                    <a:pt x="21645" y="10111"/>
                  </a:lnTo>
                  <a:lnTo>
                    <a:pt x="21622" y="9608"/>
                  </a:lnTo>
                  <a:lnTo>
                    <a:pt x="21577" y="9142"/>
                  </a:lnTo>
                  <a:lnTo>
                    <a:pt x="21465" y="8751"/>
                  </a:lnTo>
                  <a:lnTo>
                    <a:pt x="21363" y="8397"/>
                  </a:lnTo>
                  <a:lnTo>
                    <a:pt x="21206" y="8062"/>
                  </a:lnTo>
                  <a:lnTo>
                    <a:pt x="21037" y="7820"/>
                  </a:lnTo>
                  <a:lnTo>
                    <a:pt x="20846" y="7597"/>
                  </a:lnTo>
                  <a:lnTo>
                    <a:pt x="20643" y="7429"/>
                  </a:lnTo>
                  <a:lnTo>
                    <a:pt x="20452" y="7317"/>
                  </a:lnTo>
                  <a:lnTo>
                    <a:pt x="20238" y="7206"/>
                  </a:lnTo>
                  <a:lnTo>
                    <a:pt x="20025" y="7168"/>
                  </a:lnTo>
                  <a:lnTo>
                    <a:pt x="19822" y="7206"/>
                  </a:lnTo>
                  <a:lnTo>
                    <a:pt x="19608" y="7243"/>
                  </a:lnTo>
                  <a:lnTo>
                    <a:pt x="19440" y="7355"/>
                  </a:lnTo>
                  <a:lnTo>
                    <a:pt x="19271" y="7504"/>
                  </a:lnTo>
                  <a:lnTo>
                    <a:pt x="19136" y="7708"/>
                  </a:lnTo>
                  <a:lnTo>
                    <a:pt x="19012" y="7895"/>
                  </a:lnTo>
                  <a:lnTo>
                    <a:pt x="18832" y="8025"/>
                  </a:lnTo>
                  <a:lnTo>
                    <a:pt x="18663" y="8174"/>
                  </a:lnTo>
                  <a:lnTo>
                    <a:pt x="18472" y="8248"/>
                  </a:lnTo>
                  <a:lnTo>
                    <a:pt x="18270" y="8286"/>
                  </a:lnTo>
                  <a:lnTo>
                    <a:pt x="18078" y="8323"/>
                  </a:lnTo>
                  <a:lnTo>
                    <a:pt x="17887" y="8323"/>
                  </a:lnTo>
                  <a:lnTo>
                    <a:pt x="17696" y="8248"/>
                  </a:lnTo>
                  <a:lnTo>
                    <a:pt x="17493" y="8174"/>
                  </a:lnTo>
                  <a:lnTo>
                    <a:pt x="17302" y="8062"/>
                  </a:lnTo>
                  <a:lnTo>
                    <a:pt x="17133" y="7969"/>
                  </a:lnTo>
                  <a:lnTo>
                    <a:pt x="16976" y="7783"/>
                  </a:lnTo>
                  <a:lnTo>
                    <a:pt x="16852" y="7597"/>
                  </a:lnTo>
                  <a:lnTo>
                    <a:pt x="16740" y="7429"/>
                  </a:lnTo>
                  <a:lnTo>
                    <a:pt x="16672" y="7168"/>
                  </a:lnTo>
                  <a:lnTo>
                    <a:pt x="16638" y="6926"/>
                  </a:lnTo>
                  <a:lnTo>
                    <a:pt x="16616" y="6498"/>
                  </a:lnTo>
                  <a:lnTo>
                    <a:pt x="16616" y="5772"/>
                  </a:lnTo>
                  <a:lnTo>
                    <a:pt x="16650" y="4915"/>
                  </a:lnTo>
                  <a:lnTo>
                    <a:pt x="16695" y="3928"/>
                  </a:lnTo>
                  <a:lnTo>
                    <a:pt x="16762" y="2960"/>
                  </a:lnTo>
                  <a:lnTo>
                    <a:pt x="16830" y="1992"/>
                  </a:lnTo>
                  <a:lnTo>
                    <a:pt x="16908" y="1173"/>
                  </a:lnTo>
                  <a:lnTo>
                    <a:pt x="16976" y="521"/>
                  </a:lnTo>
                  <a:lnTo>
                    <a:pt x="16953" y="521"/>
                  </a:lnTo>
                  <a:lnTo>
                    <a:pt x="16931" y="521"/>
                  </a:lnTo>
                  <a:lnTo>
                    <a:pt x="16267" y="484"/>
                  </a:lnTo>
                  <a:lnTo>
                    <a:pt x="15637" y="428"/>
                  </a:lnTo>
                  <a:lnTo>
                    <a:pt x="15063" y="353"/>
                  </a:lnTo>
                  <a:lnTo>
                    <a:pt x="14523" y="279"/>
                  </a:lnTo>
                  <a:lnTo>
                    <a:pt x="14040" y="167"/>
                  </a:lnTo>
                  <a:lnTo>
                    <a:pt x="13635" y="93"/>
                  </a:lnTo>
                  <a:lnTo>
                    <a:pt x="13331" y="18"/>
                  </a:lnTo>
                  <a:lnTo>
                    <a:pt x="13117" y="18"/>
                  </a:lnTo>
                  <a:lnTo>
                    <a:pt x="12982" y="18"/>
                  </a:lnTo>
                  <a:lnTo>
                    <a:pt x="12858" y="130"/>
                  </a:lnTo>
                  <a:lnTo>
                    <a:pt x="12723" y="279"/>
                  </a:lnTo>
                  <a:lnTo>
                    <a:pt x="12622" y="446"/>
                  </a:lnTo>
                  <a:lnTo>
                    <a:pt x="12510" y="670"/>
                  </a:lnTo>
                  <a:lnTo>
                    <a:pt x="12419" y="912"/>
                  </a:lnTo>
                  <a:lnTo>
                    <a:pt x="12363" y="1210"/>
                  </a:lnTo>
                  <a:lnTo>
                    <a:pt x="12318" y="1526"/>
                  </a:lnTo>
                  <a:lnTo>
                    <a:pt x="12273" y="1843"/>
                  </a:lnTo>
                  <a:lnTo>
                    <a:pt x="12251" y="2215"/>
                  </a:lnTo>
                  <a:lnTo>
                    <a:pt x="12273" y="2532"/>
                  </a:lnTo>
                  <a:lnTo>
                    <a:pt x="12318" y="2886"/>
                  </a:lnTo>
                  <a:lnTo>
                    <a:pt x="12386" y="3240"/>
                  </a:lnTo>
                  <a:lnTo>
                    <a:pt x="12464" y="3556"/>
                  </a:lnTo>
                  <a:lnTo>
                    <a:pt x="12577" y="3891"/>
                  </a:lnTo>
                  <a:lnTo>
                    <a:pt x="12746" y="4171"/>
                  </a:lnTo>
                  <a:lnTo>
                    <a:pt x="12926" y="4487"/>
                  </a:lnTo>
                  <a:lnTo>
                    <a:pt x="13050" y="4860"/>
                  </a:lnTo>
                  <a:lnTo>
                    <a:pt x="13162" y="5251"/>
                  </a:lnTo>
                  <a:lnTo>
                    <a:pt x="13218" y="5604"/>
                  </a:lnTo>
                  <a:lnTo>
                    <a:pt x="13263" y="5995"/>
                  </a:lnTo>
                  <a:lnTo>
                    <a:pt x="13241" y="6386"/>
                  </a:lnTo>
                  <a:lnTo>
                    <a:pt x="13218" y="6740"/>
                  </a:lnTo>
                  <a:lnTo>
                    <a:pt x="13139" y="7094"/>
                  </a:lnTo>
                  <a:lnTo>
                    <a:pt x="13050" y="7429"/>
                  </a:lnTo>
                  <a:lnTo>
                    <a:pt x="12903" y="7746"/>
                  </a:lnTo>
                  <a:lnTo>
                    <a:pt x="12723" y="8025"/>
                  </a:lnTo>
                  <a:lnTo>
                    <a:pt x="12532" y="8286"/>
                  </a:lnTo>
                  <a:lnTo>
                    <a:pt x="12318" y="8491"/>
                  </a:lnTo>
                  <a:lnTo>
                    <a:pt x="12060" y="8677"/>
                  </a:lnTo>
                  <a:lnTo>
                    <a:pt x="11756" y="8788"/>
                  </a:lnTo>
                  <a:lnTo>
                    <a:pt x="11452" y="8826"/>
                  </a:lnTo>
                  <a:lnTo>
                    <a:pt x="11283" y="8826"/>
                  </a:lnTo>
                  <a:lnTo>
                    <a:pt x="11126" y="8826"/>
                  </a:lnTo>
                  <a:lnTo>
                    <a:pt x="11002" y="8788"/>
                  </a:lnTo>
                  <a:lnTo>
                    <a:pt x="10845" y="8714"/>
                  </a:lnTo>
                  <a:lnTo>
                    <a:pt x="10721" y="8640"/>
                  </a:lnTo>
                  <a:lnTo>
                    <a:pt x="10608" y="8565"/>
                  </a:lnTo>
                  <a:lnTo>
                    <a:pt x="10485" y="8453"/>
                  </a:lnTo>
                  <a:lnTo>
                    <a:pt x="10372" y="8323"/>
                  </a:lnTo>
                  <a:lnTo>
                    <a:pt x="10181" y="8062"/>
                  </a:lnTo>
                  <a:lnTo>
                    <a:pt x="10035" y="7746"/>
                  </a:lnTo>
                  <a:lnTo>
                    <a:pt x="9900" y="7392"/>
                  </a:lnTo>
                  <a:lnTo>
                    <a:pt x="9787" y="7001"/>
                  </a:lnTo>
                  <a:lnTo>
                    <a:pt x="9731" y="6610"/>
                  </a:lnTo>
                  <a:lnTo>
                    <a:pt x="9686" y="6219"/>
                  </a:lnTo>
                  <a:lnTo>
                    <a:pt x="9663" y="5772"/>
                  </a:lnTo>
                  <a:lnTo>
                    <a:pt x="9686" y="5381"/>
                  </a:lnTo>
                  <a:lnTo>
                    <a:pt x="9753" y="4990"/>
                  </a:lnTo>
                  <a:lnTo>
                    <a:pt x="9832" y="4636"/>
                  </a:lnTo>
                  <a:lnTo>
                    <a:pt x="9945" y="4320"/>
                  </a:lnTo>
                  <a:lnTo>
                    <a:pt x="10068" y="4022"/>
                  </a:lnTo>
                  <a:lnTo>
                    <a:pt x="10203" y="3817"/>
                  </a:lnTo>
                  <a:lnTo>
                    <a:pt x="10316" y="3593"/>
                  </a:lnTo>
                  <a:lnTo>
                    <a:pt x="10395" y="3351"/>
                  </a:lnTo>
                  <a:lnTo>
                    <a:pt x="10462" y="3109"/>
                  </a:lnTo>
                  <a:lnTo>
                    <a:pt x="10507" y="2848"/>
                  </a:lnTo>
                  <a:lnTo>
                    <a:pt x="10530" y="2606"/>
                  </a:lnTo>
                  <a:lnTo>
                    <a:pt x="10507" y="2346"/>
                  </a:lnTo>
                  <a:lnTo>
                    <a:pt x="10462" y="2141"/>
                  </a:lnTo>
                  <a:lnTo>
                    <a:pt x="10395" y="1880"/>
                  </a:lnTo>
                  <a:lnTo>
                    <a:pt x="10293" y="1638"/>
                  </a:lnTo>
                  <a:lnTo>
                    <a:pt x="10158" y="1415"/>
                  </a:lnTo>
                  <a:lnTo>
                    <a:pt x="9967" y="1210"/>
                  </a:lnTo>
                  <a:lnTo>
                    <a:pt x="9753" y="986"/>
                  </a:lnTo>
                  <a:lnTo>
                    <a:pt x="9495" y="819"/>
                  </a:lnTo>
                  <a:lnTo>
                    <a:pt x="9191" y="670"/>
                  </a:lnTo>
                  <a:lnTo>
                    <a:pt x="8842" y="521"/>
                  </a:lnTo>
                  <a:lnTo>
                    <a:pt x="8471" y="446"/>
                  </a:lnTo>
                  <a:lnTo>
                    <a:pt x="7998" y="428"/>
                  </a:lnTo>
                  <a:lnTo>
                    <a:pt x="7413" y="428"/>
                  </a:lnTo>
                  <a:lnTo>
                    <a:pt x="6817" y="446"/>
                  </a:lnTo>
                  <a:lnTo>
                    <a:pt x="6187" y="521"/>
                  </a:lnTo>
                  <a:lnTo>
                    <a:pt x="5602" y="633"/>
                  </a:lnTo>
                  <a:lnTo>
                    <a:pt x="5107" y="744"/>
                  </a:lnTo>
                  <a:lnTo>
                    <a:pt x="4725" y="856"/>
                  </a:lnTo>
                  <a:lnTo>
                    <a:pt x="4848" y="1564"/>
                  </a:lnTo>
                  <a:lnTo>
                    <a:pt x="5028" y="2495"/>
                  </a:lnTo>
                  <a:lnTo>
                    <a:pt x="5175" y="3556"/>
                  </a:lnTo>
                  <a:lnTo>
                    <a:pt x="5298" y="4673"/>
                  </a:lnTo>
                  <a:lnTo>
                    <a:pt x="5343" y="5213"/>
                  </a:lnTo>
                  <a:lnTo>
                    <a:pt x="5388" y="5753"/>
                  </a:lnTo>
                  <a:lnTo>
                    <a:pt x="5411" y="6275"/>
                  </a:lnTo>
                  <a:lnTo>
                    <a:pt x="5411" y="6740"/>
                  </a:lnTo>
                  <a:lnTo>
                    <a:pt x="5366" y="7168"/>
                  </a:lnTo>
                  <a:lnTo>
                    <a:pt x="5321" y="7541"/>
                  </a:lnTo>
                  <a:lnTo>
                    <a:pt x="5287" y="7708"/>
                  </a:lnTo>
                  <a:lnTo>
                    <a:pt x="5242" y="7857"/>
                  </a:lnTo>
                  <a:lnTo>
                    <a:pt x="5197" y="7969"/>
                  </a:lnTo>
                  <a:lnTo>
                    <a:pt x="5130" y="8062"/>
                  </a:lnTo>
                  <a:lnTo>
                    <a:pt x="5006" y="8248"/>
                  </a:lnTo>
                  <a:lnTo>
                    <a:pt x="4848" y="8397"/>
                  </a:lnTo>
                  <a:lnTo>
                    <a:pt x="4725" y="8528"/>
                  </a:lnTo>
                  <a:lnTo>
                    <a:pt x="4567" y="8640"/>
                  </a:lnTo>
                  <a:lnTo>
                    <a:pt x="4421" y="8714"/>
                  </a:lnTo>
                  <a:lnTo>
                    <a:pt x="4263" y="8751"/>
                  </a:lnTo>
                  <a:lnTo>
                    <a:pt x="4095" y="8788"/>
                  </a:lnTo>
                  <a:lnTo>
                    <a:pt x="3948" y="8788"/>
                  </a:lnTo>
                  <a:lnTo>
                    <a:pt x="3791" y="8751"/>
                  </a:lnTo>
                  <a:lnTo>
                    <a:pt x="3667" y="8714"/>
                  </a:lnTo>
                  <a:lnTo>
                    <a:pt x="3510" y="8677"/>
                  </a:lnTo>
                  <a:lnTo>
                    <a:pt x="3386" y="8602"/>
                  </a:lnTo>
                  <a:lnTo>
                    <a:pt x="3251" y="8491"/>
                  </a:lnTo>
                  <a:lnTo>
                    <a:pt x="3127" y="8360"/>
                  </a:lnTo>
                  <a:lnTo>
                    <a:pt x="3015" y="8248"/>
                  </a:lnTo>
                  <a:lnTo>
                    <a:pt x="2925" y="8062"/>
                  </a:lnTo>
                  <a:lnTo>
                    <a:pt x="2778" y="7857"/>
                  </a:lnTo>
                  <a:lnTo>
                    <a:pt x="2610" y="7671"/>
                  </a:lnTo>
                  <a:lnTo>
                    <a:pt x="2407" y="7541"/>
                  </a:lnTo>
                  <a:lnTo>
                    <a:pt x="2171" y="7466"/>
                  </a:lnTo>
                  <a:lnTo>
                    <a:pt x="1957" y="7429"/>
                  </a:lnTo>
                  <a:lnTo>
                    <a:pt x="1698" y="7429"/>
                  </a:lnTo>
                  <a:lnTo>
                    <a:pt x="1462" y="7466"/>
                  </a:lnTo>
                  <a:lnTo>
                    <a:pt x="1226" y="7559"/>
                  </a:lnTo>
                  <a:lnTo>
                    <a:pt x="989" y="7708"/>
                  </a:lnTo>
                  <a:lnTo>
                    <a:pt x="776" y="7932"/>
                  </a:lnTo>
                  <a:lnTo>
                    <a:pt x="551" y="8211"/>
                  </a:lnTo>
                  <a:lnTo>
                    <a:pt x="382" y="8528"/>
                  </a:lnTo>
                  <a:lnTo>
                    <a:pt x="315" y="8714"/>
                  </a:lnTo>
                  <a:lnTo>
                    <a:pt x="236" y="8919"/>
                  </a:lnTo>
                  <a:lnTo>
                    <a:pt x="191" y="9142"/>
                  </a:lnTo>
                  <a:lnTo>
                    <a:pt x="123" y="9347"/>
                  </a:lnTo>
                  <a:lnTo>
                    <a:pt x="78" y="9608"/>
                  </a:lnTo>
                  <a:lnTo>
                    <a:pt x="56" y="9887"/>
                  </a:lnTo>
                  <a:lnTo>
                    <a:pt x="33" y="10185"/>
                  </a:lnTo>
                  <a:lnTo>
                    <a:pt x="33" y="10464"/>
                  </a:lnTo>
                  <a:lnTo>
                    <a:pt x="33" y="10706"/>
                  </a:lnTo>
                  <a:lnTo>
                    <a:pt x="56" y="10967"/>
                  </a:lnTo>
                  <a:lnTo>
                    <a:pt x="78" y="11172"/>
                  </a:lnTo>
                  <a:lnTo>
                    <a:pt x="123" y="11395"/>
                  </a:lnTo>
                  <a:lnTo>
                    <a:pt x="168" y="11600"/>
                  </a:lnTo>
                  <a:lnTo>
                    <a:pt x="236" y="11786"/>
                  </a:lnTo>
                  <a:lnTo>
                    <a:pt x="292" y="11973"/>
                  </a:lnTo>
                  <a:lnTo>
                    <a:pt x="382" y="12140"/>
                  </a:lnTo>
                  <a:lnTo>
                    <a:pt x="540" y="12419"/>
                  </a:lnTo>
                  <a:lnTo>
                    <a:pt x="731" y="12680"/>
                  </a:lnTo>
                  <a:lnTo>
                    <a:pt x="944" y="12866"/>
                  </a:lnTo>
                  <a:lnTo>
                    <a:pt x="1158" y="12997"/>
                  </a:lnTo>
                  <a:lnTo>
                    <a:pt x="1395" y="13108"/>
                  </a:lnTo>
                  <a:lnTo>
                    <a:pt x="1608" y="13183"/>
                  </a:lnTo>
                  <a:lnTo>
                    <a:pt x="1856" y="13183"/>
                  </a:lnTo>
                  <a:lnTo>
                    <a:pt x="2070" y="13146"/>
                  </a:lnTo>
                  <a:lnTo>
                    <a:pt x="2261" y="13071"/>
                  </a:lnTo>
                  <a:lnTo>
                    <a:pt x="2430" y="12960"/>
                  </a:lnTo>
                  <a:lnTo>
                    <a:pt x="2587" y="12792"/>
                  </a:lnTo>
                  <a:lnTo>
                    <a:pt x="2688" y="12606"/>
                  </a:lnTo>
                  <a:lnTo>
                    <a:pt x="2801" y="12419"/>
                  </a:lnTo>
                  <a:lnTo>
                    <a:pt x="2925" y="12289"/>
                  </a:lnTo>
                  <a:lnTo>
                    <a:pt x="3082" y="12177"/>
                  </a:lnTo>
                  <a:lnTo>
                    <a:pt x="3228" y="12103"/>
                  </a:lnTo>
                  <a:lnTo>
                    <a:pt x="3408" y="12103"/>
                  </a:lnTo>
                  <a:lnTo>
                    <a:pt x="3577" y="12103"/>
                  </a:lnTo>
                  <a:lnTo>
                    <a:pt x="3723" y="12177"/>
                  </a:lnTo>
                  <a:lnTo>
                    <a:pt x="3903" y="12252"/>
                  </a:lnTo>
                  <a:lnTo>
                    <a:pt x="4072" y="12364"/>
                  </a:lnTo>
                  <a:lnTo>
                    <a:pt x="4230" y="12494"/>
                  </a:lnTo>
                  <a:lnTo>
                    <a:pt x="4353" y="12643"/>
                  </a:lnTo>
                  <a:lnTo>
                    <a:pt x="4488" y="12829"/>
                  </a:lnTo>
                  <a:lnTo>
                    <a:pt x="4567" y="13034"/>
                  </a:lnTo>
                  <a:lnTo>
                    <a:pt x="4657" y="13257"/>
                  </a:lnTo>
                  <a:lnTo>
                    <a:pt x="4702" y="13462"/>
                  </a:lnTo>
                  <a:lnTo>
                    <a:pt x="4725" y="13686"/>
                  </a:lnTo>
                  <a:lnTo>
                    <a:pt x="4702" y="14282"/>
                  </a:lnTo>
                  <a:lnTo>
                    <a:pt x="4657" y="15045"/>
                  </a:lnTo>
                  <a:lnTo>
                    <a:pt x="4612" y="15976"/>
                  </a:lnTo>
                  <a:lnTo>
                    <a:pt x="4590" y="16926"/>
                  </a:lnTo>
                  <a:lnTo>
                    <a:pt x="4567" y="17968"/>
                  </a:lnTo>
                  <a:lnTo>
                    <a:pt x="4567" y="19011"/>
                  </a:lnTo>
                  <a:lnTo>
                    <a:pt x="4590" y="19514"/>
                  </a:lnTo>
                  <a:lnTo>
                    <a:pt x="4612" y="19980"/>
                  </a:lnTo>
                  <a:lnTo>
                    <a:pt x="4657" y="20426"/>
                  </a:lnTo>
                  <a:lnTo>
                    <a:pt x="4725" y="20836"/>
                  </a:lnTo>
                  <a:lnTo>
                    <a:pt x="4848" y="20929"/>
                  </a:lnTo>
                  <a:lnTo>
                    <a:pt x="5040" y="21004"/>
                  </a:lnTo>
                  <a:lnTo>
                    <a:pt x="5265" y="21078"/>
                  </a:lnTo>
                  <a:lnTo>
                    <a:pt x="5478" y="21115"/>
                  </a:lnTo>
                  <a:lnTo>
                    <a:pt x="6041" y="21115"/>
                  </a:lnTo>
                  <a:lnTo>
                    <a:pt x="6637" y="21078"/>
                  </a:lnTo>
                  <a:lnTo>
                    <a:pt x="7312" y="21004"/>
                  </a:lnTo>
                  <a:lnTo>
                    <a:pt x="7998" y="20929"/>
                  </a:lnTo>
                  <a:lnTo>
                    <a:pt x="8696" y="20855"/>
                  </a:lnTo>
                  <a:lnTo>
                    <a:pt x="9360" y="20836"/>
                  </a:lnTo>
                  <a:close/>
                </a:path>
              </a:pathLst>
            </a:custGeom>
            <a:solidFill>
              <a:srgbClr val="CCCC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ES" dirty="0"/>
            </a:p>
          </p:txBody>
        </p:sp>
      </p:grpSp>
      <p:sp>
        <p:nvSpPr>
          <p:cNvPr id="5079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27100" y="1371600"/>
            <a:ext cx="7532688" cy="1828800"/>
          </a:xfrm>
        </p:spPr>
        <p:txBody>
          <a:bodyPr>
            <a:normAutofit fontScale="85000" lnSpcReduction="10000"/>
          </a:bodyPr>
          <a:lstStyle/>
          <a:p>
            <a:pPr>
              <a:defRPr/>
            </a:pPr>
            <a:r>
              <a:rPr lang="es-ES" dirty="0" smtClean="0"/>
              <a:t>Como parte de un conjunto de pruebas eléctricas en un transformador, SFRA se realiza:</a:t>
            </a:r>
          </a:p>
          <a:p>
            <a:pPr lvl="1">
              <a:defRPr/>
            </a:pPr>
            <a:r>
              <a:rPr lang="es-ES" dirty="0" smtClean="0"/>
              <a:t>Antes de las pruebas de resistencia de devanados para evitar el efecto de magnetización del núcleo.</a:t>
            </a:r>
          </a:p>
          <a:p>
            <a:pPr lvl="1">
              <a:defRPr/>
            </a:pPr>
            <a:r>
              <a:rPr lang="es-ES" dirty="0" smtClean="0"/>
              <a:t>Es la primera prueba para ubicar la presencia de un problema y luego deben corroborarse estos resultados con otras pruebas de campo.</a:t>
            </a:r>
            <a:endParaRPr lang="es-ES" dirty="0"/>
          </a:p>
        </p:txBody>
      </p:sp>
      <p:sp>
        <p:nvSpPr>
          <p:cNvPr id="19460" name="Rectangle 3"/>
          <p:cNvSpPr>
            <a:spLocks noChangeArrowheads="1"/>
          </p:cNvSpPr>
          <p:nvPr/>
        </p:nvSpPr>
        <p:spPr bwMode="auto">
          <a:xfrm>
            <a:off x="568476" y="786041"/>
            <a:ext cx="7725679" cy="39315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739775"/>
            <a:r>
              <a:rPr lang="es-ES" sz="2200" b="1" dirty="0" smtClean="0">
                <a:solidFill>
                  <a:srgbClr val="FF0000"/>
                </a:solidFill>
              </a:rPr>
              <a:t>SFRA  </a:t>
            </a:r>
            <a:r>
              <a:rPr lang="es-ES" sz="2200" b="1" dirty="0" smtClean="0"/>
              <a:t>- Comparación con otras pruebas de campo</a:t>
            </a:r>
            <a:endParaRPr lang="es-ES" sz="2200" b="1" dirty="0"/>
          </a:p>
        </p:txBody>
      </p:sp>
      <p:sp>
        <p:nvSpPr>
          <p:cNvPr id="19461" name="Text Box 10"/>
          <p:cNvSpPr txBox="1">
            <a:spLocks noChangeArrowheads="1"/>
          </p:cNvSpPr>
          <p:nvPr/>
        </p:nvSpPr>
        <p:spPr bwMode="auto">
          <a:xfrm>
            <a:off x="3270250" y="4005263"/>
            <a:ext cx="1643063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s-ES" sz="1000" b="1" dirty="0" smtClean="0">
                <a:cs typeface="Arial" pitchFamily="34" charset="0"/>
              </a:rPr>
              <a:t>Análisis de Aceite</a:t>
            </a:r>
            <a:endParaRPr lang="es-ES" sz="1000" b="1" dirty="0">
              <a:cs typeface="Arial" pitchFamily="34" charset="0"/>
            </a:endParaRPr>
          </a:p>
        </p:txBody>
      </p:sp>
      <p:sp>
        <p:nvSpPr>
          <p:cNvPr id="19462" name="Text Box 11"/>
          <p:cNvSpPr txBox="1">
            <a:spLocks noChangeArrowheads="1"/>
          </p:cNvSpPr>
          <p:nvPr/>
        </p:nvSpPr>
        <p:spPr bwMode="auto">
          <a:xfrm>
            <a:off x="4445000" y="3679825"/>
            <a:ext cx="1643063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s-ES" sz="1400" b="1" dirty="0" smtClean="0">
                <a:latin typeface="Arial Black" pitchFamily="34" charset="0"/>
                <a:cs typeface="Arial" pitchFamily="34" charset="0"/>
              </a:rPr>
              <a:t>SFRA</a:t>
            </a:r>
            <a:endParaRPr lang="es-ES" sz="1400" b="1" dirty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19463" name="Text Box 13"/>
          <p:cNvSpPr txBox="1">
            <a:spLocks noChangeArrowheads="1"/>
          </p:cNvSpPr>
          <p:nvPr/>
        </p:nvSpPr>
        <p:spPr bwMode="auto">
          <a:xfrm>
            <a:off x="3221038" y="4584700"/>
            <a:ext cx="1643062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s-ES" sz="1400" b="1" dirty="0" smtClean="0">
                <a:latin typeface="Arial Black" pitchFamily="34" charset="0"/>
                <a:cs typeface="Arial" pitchFamily="34" charset="0"/>
              </a:rPr>
              <a:t>DFR</a:t>
            </a:r>
            <a:endParaRPr lang="es-ES" sz="1400" b="1" dirty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19464" name="Text Box 14"/>
          <p:cNvSpPr txBox="1">
            <a:spLocks noChangeArrowheads="1"/>
          </p:cNvSpPr>
          <p:nvPr/>
        </p:nvSpPr>
        <p:spPr bwMode="auto">
          <a:xfrm>
            <a:off x="4572000" y="4587875"/>
            <a:ext cx="151288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s-ES" sz="1000" b="1" dirty="0" smtClean="0">
                <a:cs typeface="Arial" pitchFamily="34" charset="0"/>
              </a:rPr>
              <a:t>Resistencia de devanados</a:t>
            </a:r>
            <a:endParaRPr lang="es-ES" sz="1000" b="1" dirty="0">
              <a:cs typeface="Arial" pitchFamily="34" charset="0"/>
            </a:endParaRPr>
          </a:p>
        </p:txBody>
      </p:sp>
      <p:sp>
        <p:nvSpPr>
          <p:cNvPr id="19465" name="Text Box 13"/>
          <p:cNvSpPr txBox="1">
            <a:spLocks noChangeArrowheads="1"/>
          </p:cNvSpPr>
          <p:nvPr/>
        </p:nvSpPr>
        <p:spPr bwMode="auto">
          <a:xfrm>
            <a:off x="2689225" y="4797425"/>
            <a:ext cx="803275" cy="396875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s-ES" sz="2000" b="1" dirty="0" smtClean="0">
                <a:latin typeface="Arial Black" pitchFamily="34" charset="0"/>
                <a:cs typeface="Arial" pitchFamily="34" charset="0"/>
              </a:rPr>
              <a:t>TTR</a:t>
            </a:r>
            <a:endParaRPr lang="es-ES" sz="2000" b="1" dirty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19466" name="Text Box 14"/>
          <p:cNvSpPr txBox="1">
            <a:spLocks noChangeArrowheads="1"/>
          </p:cNvSpPr>
          <p:nvPr/>
        </p:nvSpPr>
        <p:spPr bwMode="auto">
          <a:xfrm>
            <a:off x="2400300" y="3933825"/>
            <a:ext cx="658813" cy="396875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s-ES" sz="2000" b="1" dirty="0" smtClean="0">
                <a:latin typeface="Arial Black" pitchFamily="34" charset="0"/>
                <a:cs typeface="Arial" pitchFamily="34" charset="0"/>
              </a:rPr>
              <a:t>PF</a:t>
            </a:r>
            <a:endParaRPr lang="es-ES" sz="2000" b="1" dirty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19467" name="Text Box 15"/>
          <p:cNvSpPr txBox="1">
            <a:spLocks noChangeArrowheads="1"/>
          </p:cNvSpPr>
          <p:nvPr/>
        </p:nvSpPr>
        <p:spPr bwMode="auto">
          <a:xfrm>
            <a:off x="6300788" y="4652963"/>
            <a:ext cx="1852612" cy="1015663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s-ES" sz="2000" b="1" dirty="0" smtClean="0">
                <a:latin typeface="Arial Black" pitchFamily="34" charset="0"/>
                <a:cs typeface="Arial" pitchFamily="34" charset="0"/>
              </a:rPr>
              <a:t>Resistencia de Aislamiento</a:t>
            </a:r>
            <a:endParaRPr lang="es-ES" sz="2000" b="1" dirty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46</a:t>
            </a:fld>
            <a:endParaRPr lang="en-US" dirty="0"/>
          </a:p>
        </p:txBody>
      </p:sp>
      <p:sp>
        <p:nvSpPr>
          <p:cNvPr id="18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2"/>
          <p:cNvSpPr>
            <a:spLocks noChangeArrowheads="1"/>
          </p:cNvSpPr>
          <p:nvPr/>
        </p:nvSpPr>
        <p:spPr bwMode="auto">
          <a:xfrm>
            <a:off x="3841750" y="2023753"/>
            <a:ext cx="82550" cy="536575"/>
          </a:xfrm>
          <a:prstGeom prst="can">
            <a:avLst>
              <a:gd name="adj" fmla="val 7041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792538" y="1871353"/>
            <a:ext cx="131762" cy="842962"/>
            <a:chOff x="4704" y="1920"/>
            <a:chExt cx="77" cy="528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 flipH="1">
              <a:off x="4704" y="2016"/>
              <a:ext cx="77" cy="336"/>
              <a:chOff x="2832" y="2736"/>
              <a:chExt cx="144" cy="1152"/>
            </a:xfrm>
          </p:grpSpPr>
          <p:grpSp>
            <p:nvGrpSpPr>
              <p:cNvPr id="4" name="Group 5"/>
              <p:cNvGrpSpPr>
                <a:grpSpLocks/>
              </p:cNvGrpSpPr>
              <p:nvPr/>
            </p:nvGrpSpPr>
            <p:grpSpPr bwMode="auto">
              <a:xfrm>
                <a:off x="2832" y="2736"/>
                <a:ext cx="144" cy="192"/>
                <a:chOff x="2832" y="1776"/>
                <a:chExt cx="576" cy="1152"/>
              </a:xfrm>
            </p:grpSpPr>
            <p:sp>
              <p:nvSpPr>
                <p:cNvPr id="20891" name="Arc 6"/>
                <p:cNvSpPr>
                  <a:spLocks/>
                </p:cNvSpPr>
                <p:nvPr/>
              </p:nvSpPr>
              <p:spPr bwMode="auto">
                <a:xfrm>
                  <a:off x="2832" y="1776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0892" name="Arc 7"/>
                <p:cNvSpPr>
                  <a:spLocks/>
                </p:cNvSpPr>
                <p:nvPr/>
              </p:nvSpPr>
              <p:spPr bwMode="auto">
                <a:xfrm flipV="1">
                  <a:off x="2832" y="2352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5" name="Group 8"/>
              <p:cNvGrpSpPr>
                <a:grpSpLocks/>
              </p:cNvGrpSpPr>
              <p:nvPr/>
            </p:nvGrpSpPr>
            <p:grpSpPr bwMode="auto">
              <a:xfrm>
                <a:off x="2832" y="2928"/>
                <a:ext cx="144" cy="192"/>
                <a:chOff x="2832" y="1776"/>
                <a:chExt cx="576" cy="1152"/>
              </a:xfrm>
            </p:grpSpPr>
            <p:sp>
              <p:nvSpPr>
                <p:cNvPr id="20889" name="Arc 9"/>
                <p:cNvSpPr>
                  <a:spLocks/>
                </p:cNvSpPr>
                <p:nvPr/>
              </p:nvSpPr>
              <p:spPr bwMode="auto">
                <a:xfrm>
                  <a:off x="2832" y="1776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0890" name="Arc 10"/>
                <p:cNvSpPr>
                  <a:spLocks/>
                </p:cNvSpPr>
                <p:nvPr/>
              </p:nvSpPr>
              <p:spPr bwMode="auto">
                <a:xfrm flipV="1">
                  <a:off x="2832" y="2352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6" name="Group 11"/>
              <p:cNvGrpSpPr>
                <a:grpSpLocks/>
              </p:cNvGrpSpPr>
              <p:nvPr/>
            </p:nvGrpSpPr>
            <p:grpSpPr bwMode="auto">
              <a:xfrm>
                <a:off x="2832" y="3120"/>
                <a:ext cx="144" cy="192"/>
                <a:chOff x="2832" y="1776"/>
                <a:chExt cx="576" cy="1152"/>
              </a:xfrm>
            </p:grpSpPr>
            <p:sp>
              <p:nvSpPr>
                <p:cNvPr id="20887" name="Arc 12"/>
                <p:cNvSpPr>
                  <a:spLocks/>
                </p:cNvSpPr>
                <p:nvPr/>
              </p:nvSpPr>
              <p:spPr bwMode="auto">
                <a:xfrm>
                  <a:off x="2832" y="1776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0888" name="Arc 13"/>
                <p:cNvSpPr>
                  <a:spLocks/>
                </p:cNvSpPr>
                <p:nvPr/>
              </p:nvSpPr>
              <p:spPr bwMode="auto">
                <a:xfrm flipV="1">
                  <a:off x="2832" y="2352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7" name="Group 14"/>
              <p:cNvGrpSpPr>
                <a:grpSpLocks/>
              </p:cNvGrpSpPr>
              <p:nvPr/>
            </p:nvGrpSpPr>
            <p:grpSpPr bwMode="auto">
              <a:xfrm>
                <a:off x="2832" y="3312"/>
                <a:ext cx="144" cy="192"/>
                <a:chOff x="2832" y="1776"/>
                <a:chExt cx="576" cy="1152"/>
              </a:xfrm>
            </p:grpSpPr>
            <p:sp>
              <p:nvSpPr>
                <p:cNvPr id="20885" name="Arc 15"/>
                <p:cNvSpPr>
                  <a:spLocks/>
                </p:cNvSpPr>
                <p:nvPr/>
              </p:nvSpPr>
              <p:spPr bwMode="auto">
                <a:xfrm>
                  <a:off x="2832" y="1776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0886" name="Arc 16"/>
                <p:cNvSpPr>
                  <a:spLocks/>
                </p:cNvSpPr>
                <p:nvPr/>
              </p:nvSpPr>
              <p:spPr bwMode="auto">
                <a:xfrm flipV="1">
                  <a:off x="2832" y="2352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8" name="Group 17"/>
              <p:cNvGrpSpPr>
                <a:grpSpLocks/>
              </p:cNvGrpSpPr>
              <p:nvPr/>
            </p:nvGrpSpPr>
            <p:grpSpPr bwMode="auto">
              <a:xfrm>
                <a:off x="2832" y="3504"/>
                <a:ext cx="144" cy="192"/>
                <a:chOff x="2832" y="1776"/>
                <a:chExt cx="576" cy="1152"/>
              </a:xfrm>
            </p:grpSpPr>
            <p:sp>
              <p:nvSpPr>
                <p:cNvPr id="20883" name="Arc 18"/>
                <p:cNvSpPr>
                  <a:spLocks/>
                </p:cNvSpPr>
                <p:nvPr/>
              </p:nvSpPr>
              <p:spPr bwMode="auto">
                <a:xfrm>
                  <a:off x="2832" y="1776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0884" name="Arc 19"/>
                <p:cNvSpPr>
                  <a:spLocks/>
                </p:cNvSpPr>
                <p:nvPr/>
              </p:nvSpPr>
              <p:spPr bwMode="auto">
                <a:xfrm flipV="1">
                  <a:off x="2832" y="2352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9" name="Group 20"/>
              <p:cNvGrpSpPr>
                <a:grpSpLocks/>
              </p:cNvGrpSpPr>
              <p:nvPr/>
            </p:nvGrpSpPr>
            <p:grpSpPr bwMode="auto">
              <a:xfrm>
                <a:off x="2832" y="3696"/>
                <a:ext cx="144" cy="192"/>
                <a:chOff x="2832" y="1776"/>
                <a:chExt cx="576" cy="1152"/>
              </a:xfrm>
            </p:grpSpPr>
            <p:sp>
              <p:nvSpPr>
                <p:cNvPr id="20881" name="Arc 21"/>
                <p:cNvSpPr>
                  <a:spLocks/>
                </p:cNvSpPr>
                <p:nvPr/>
              </p:nvSpPr>
              <p:spPr bwMode="auto">
                <a:xfrm>
                  <a:off x="2832" y="1776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0882" name="Arc 22"/>
                <p:cNvSpPr>
                  <a:spLocks/>
                </p:cNvSpPr>
                <p:nvPr/>
              </p:nvSpPr>
              <p:spPr bwMode="auto">
                <a:xfrm flipV="1">
                  <a:off x="2832" y="2352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</p:grpSp>
        <p:sp>
          <p:nvSpPr>
            <p:cNvPr id="20873" name="Line 23"/>
            <p:cNvSpPr>
              <a:spLocks noChangeShapeType="1"/>
            </p:cNvSpPr>
            <p:nvPr/>
          </p:nvSpPr>
          <p:spPr bwMode="auto">
            <a:xfrm flipH="1">
              <a:off x="4752" y="2352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874" name="Line 24"/>
            <p:cNvSpPr>
              <a:spLocks noChangeShapeType="1"/>
            </p:cNvSpPr>
            <p:nvPr/>
          </p:nvSpPr>
          <p:spPr bwMode="auto">
            <a:xfrm flipH="1">
              <a:off x="4752" y="1920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0484" name="Text Box 25"/>
          <p:cNvSpPr txBox="1">
            <a:spLocks noChangeArrowheads="1"/>
          </p:cNvSpPr>
          <p:nvPr/>
        </p:nvSpPr>
        <p:spPr bwMode="auto">
          <a:xfrm>
            <a:off x="863600" y="1663390"/>
            <a:ext cx="24828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200" b="1" dirty="0">
                <a:cs typeface="Arial" pitchFamily="34" charset="0"/>
              </a:rPr>
              <a:t>1.)</a:t>
            </a:r>
            <a:r>
              <a:rPr lang="en-US" sz="1200" dirty="0">
                <a:cs typeface="Arial" pitchFamily="34" charset="0"/>
              </a:rPr>
              <a:t>  </a:t>
            </a:r>
            <a:r>
              <a:rPr lang="en-US" sz="1200" b="1" dirty="0">
                <a:cs typeface="Arial" pitchFamily="34" charset="0"/>
              </a:rPr>
              <a:t>OPEN</a:t>
            </a:r>
            <a:r>
              <a:rPr lang="en-US" sz="1200" dirty="0">
                <a:cs typeface="Arial" pitchFamily="34" charset="0"/>
              </a:rPr>
              <a:t> Circuit Self Admittance</a:t>
            </a:r>
          </a:p>
        </p:txBody>
      </p:sp>
      <p:sp>
        <p:nvSpPr>
          <p:cNvPr id="20485" name="Text Box 26"/>
          <p:cNvSpPr txBox="1">
            <a:spLocks noChangeArrowheads="1"/>
          </p:cNvSpPr>
          <p:nvPr/>
        </p:nvSpPr>
        <p:spPr bwMode="auto">
          <a:xfrm>
            <a:off x="2435225" y="2201553"/>
            <a:ext cx="74453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200" b="1" dirty="0">
                <a:cs typeface="Arial" pitchFamily="34" charset="0"/>
              </a:rPr>
              <a:t>OPEN</a:t>
            </a:r>
            <a:endParaRPr lang="en-US" sz="1200" dirty="0">
              <a:cs typeface="Arial" pitchFamily="34" charset="0"/>
            </a:endParaRPr>
          </a:p>
        </p:txBody>
      </p:sp>
      <p:sp>
        <p:nvSpPr>
          <p:cNvPr id="20486" name="AutoShape 27"/>
          <p:cNvSpPr>
            <a:spLocks noChangeArrowheads="1"/>
          </p:cNvSpPr>
          <p:nvPr/>
        </p:nvSpPr>
        <p:spPr bwMode="auto">
          <a:xfrm>
            <a:off x="3346450" y="2247590"/>
            <a:ext cx="247650" cy="153988"/>
          </a:xfrm>
          <a:prstGeom prst="rightArrow">
            <a:avLst>
              <a:gd name="adj1" fmla="val 50000"/>
              <a:gd name="adj2" fmla="val 40206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487" name="Text Box 28"/>
          <p:cNvSpPr txBox="1">
            <a:spLocks noChangeArrowheads="1"/>
          </p:cNvSpPr>
          <p:nvPr/>
        </p:nvSpPr>
        <p:spPr bwMode="auto">
          <a:xfrm>
            <a:off x="4152900" y="2093603"/>
            <a:ext cx="15716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000" dirty="0">
                <a:cs typeface="Arial" pitchFamily="34" charset="0"/>
              </a:rPr>
              <a:t>Looks at Winding </a:t>
            </a:r>
            <a:r>
              <a:rPr lang="en-US" sz="1000" b="1" dirty="0">
                <a:cs typeface="Arial" pitchFamily="34" charset="0"/>
              </a:rPr>
              <a:t>AND </a:t>
            </a:r>
            <a:r>
              <a:rPr lang="en-US" sz="1000" dirty="0">
                <a:cs typeface="Arial" pitchFamily="34" charset="0"/>
              </a:rPr>
              <a:t>Core characteristics</a:t>
            </a:r>
            <a:endParaRPr lang="en-US" sz="1000" b="1" dirty="0">
              <a:cs typeface="Arial" pitchFamily="34" charset="0"/>
            </a:endParaRPr>
          </a:p>
        </p:txBody>
      </p:sp>
      <p:grpSp>
        <p:nvGrpSpPr>
          <p:cNvPr id="10" name="Group 29"/>
          <p:cNvGrpSpPr>
            <a:grpSpLocks noChangeAspect="1"/>
          </p:cNvGrpSpPr>
          <p:nvPr/>
        </p:nvGrpSpPr>
        <p:grpSpPr bwMode="auto">
          <a:xfrm>
            <a:off x="1028700" y="1969778"/>
            <a:ext cx="1655763" cy="838200"/>
            <a:chOff x="2736" y="1565"/>
            <a:chExt cx="1056" cy="576"/>
          </a:xfrm>
        </p:grpSpPr>
        <p:grpSp>
          <p:nvGrpSpPr>
            <p:cNvPr id="11" name="Group 30"/>
            <p:cNvGrpSpPr>
              <a:grpSpLocks noChangeAspect="1"/>
            </p:cNvGrpSpPr>
            <p:nvPr/>
          </p:nvGrpSpPr>
          <p:grpSpPr bwMode="auto">
            <a:xfrm>
              <a:off x="3312" y="1661"/>
              <a:ext cx="192" cy="336"/>
              <a:chOff x="3120" y="1968"/>
              <a:chExt cx="192" cy="336"/>
            </a:xfrm>
          </p:grpSpPr>
          <p:grpSp>
            <p:nvGrpSpPr>
              <p:cNvPr id="12" name="Group 31"/>
              <p:cNvGrpSpPr>
                <a:grpSpLocks noChangeAspect="1"/>
              </p:cNvGrpSpPr>
              <p:nvPr/>
            </p:nvGrpSpPr>
            <p:grpSpPr bwMode="auto">
              <a:xfrm>
                <a:off x="3235" y="1968"/>
                <a:ext cx="77" cy="336"/>
                <a:chOff x="2832" y="2736"/>
                <a:chExt cx="144" cy="1152"/>
              </a:xfrm>
            </p:grpSpPr>
            <p:grpSp>
              <p:nvGrpSpPr>
                <p:cNvPr id="13" name="Group 32"/>
                <p:cNvGrpSpPr>
                  <a:grpSpLocks noChangeAspect="1"/>
                </p:cNvGrpSpPr>
                <p:nvPr/>
              </p:nvGrpSpPr>
              <p:grpSpPr bwMode="auto">
                <a:xfrm>
                  <a:off x="2832" y="2736"/>
                  <a:ext cx="144" cy="192"/>
                  <a:chOff x="2832" y="1776"/>
                  <a:chExt cx="576" cy="1152"/>
                </a:xfrm>
              </p:grpSpPr>
              <p:sp>
                <p:nvSpPr>
                  <p:cNvPr id="20870" name="Arc 33"/>
                  <p:cNvSpPr>
                    <a:spLocks noChangeAspect="1"/>
                  </p:cNvSpPr>
                  <p:nvPr/>
                </p:nvSpPr>
                <p:spPr bwMode="auto">
                  <a:xfrm>
                    <a:off x="2832" y="1776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20871" name="Arc 34"/>
                  <p:cNvSpPr>
                    <a:spLocks noChangeAspect="1"/>
                  </p:cNvSpPr>
                  <p:nvPr/>
                </p:nvSpPr>
                <p:spPr bwMode="auto">
                  <a:xfrm flipV="1">
                    <a:off x="2832" y="2352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14" name="Group 35"/>
                <p:cNvGrpSpPr>
                  <a:grpSpLocks noChangeAspect="1"/>
                </p:cNvGrpSpPr>
                <p:nvPr/>
              </p:nvGrpSpPr>
              <p:grpSpPr bwMode="auto">
                <a:xfrm>
                  <a:off x="2832" y="2928"/>
                  <a:ext cx="144" cy="192"/>
                  <a:chOff x="2832" y="1776"/>
                  <a:chExt cx="576" cy="1152"/>
                </a:xfrm>
              </p:grpSpPr>
              <p:sp>
                <p:nvSpPr>
                  <p:cNvPr id="20868" name="Arc 36"/>
                  <p:cNvSpPr>
                    <a:spLocks noChangeAspect="1"/>
                  </p:cNvSpPr>
                  <p:nvPr/>
                </p:nvSpPr>
                <p:spPr bwMode="auto">
                  <a:xfrm>
                    <a:off x="2832" y="1776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20869" name="Arc 37"/>
                  <p:cNvSpPr>
                    <a:spLocks noChangeAspect="1"/>
                  </p:cNvSpPr>
                  <p:nvPr/>
                </p:nvSpPr>
                <p:spPr bwMode="auto">
                  <a:xfrm flipV="1">
                    <a:off x="2832" y="2352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15" name="Group 38"/>
                <p:cNvGrpSpPr>
                  <a:grpSpLocks noChangeAspect="1"/>
                </p:cNvGrpSpPr>
                <p:nvPr/>
              </p:nvGrpSpPr>
              <p:grpSpPr bwMode="auto">
                <a:xfrm>
                  <a:off x="2832" y="3120"/>
                  <a:ext cx="144" cy="192"/>
                  <a:chOff x="2832" y="1776"/>
                  <a:chExt cx="576" cy="1152"/>
                </a:xfrm>
              </p:grpSpPr>
              <p:sp>
                <p:nvSpPr>
                  <p:cNvPr id="20866" name="Arc 39"/>
                  <p:cNvSpPr>
                    <a:spLocks noChangeAspect="1"/>
                  </p:cNvSpPr>
                  <p:nvPr/>
                </p:nvSpPr>
                <p:spPr bwMode="auto">
                  <a:xfrm>
                    <a:off x="2832" y="1776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20867" name="Arc 40"/>
                  <p:cNvSpPr>
                    <a:spLocks noChangeAspect="1"/>
                  </p:cNvSpPr>
                  <p:nvPr/>
                </p:nvSpPr>
                <p:spPr bwMode="auto">
                  <a:xfrm flipV="1">
                    <a:off x="2832" y="2352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16" name="Group 41"/>
                <p:cNvGrpSpPr>
                  <a:grpSpLocks noChangeAspect="1"/>
                </p:cNvGrpSpPr>
                <p:nvPr/>
              </p:nvGrpSpPr>
              <p:grpSpPr bwMode="auto">
                <a:xfrm>
                  <a:off x="2832" y="3312"/>
                  <a:ext cx="144" cy="192"/>
                  <a:chOff x="2832" y="1776"/>
                  <a:chExt cx="576" cy="1152"/>
                </a:xfrm>
              </p:grpSpPr>
              <p:sp>
                <p:nvSpPr>
                  <p:cNvPr id="20864" name="Arc 42"/>
                  <p:cNvSpPr>
                    <a:spLocks noChangeAspect="1"/>
                  </p:cNvSpPr>
                  <p:nvPr/>
                </p:nvSpPr>
                <p:spPr bwMode="auto">
                  <a:xfrm>
                    <a:off x="2832" y="1776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20865" name="Arc 43"/>
                  <p:cNvSpPr>
                    <a:spLocks noChangeAspect="1"/>
                  </p:cNvSpPr>
                  <p:nvPr/>
                </p:nvSpPr>
                <p:spPr bwMode="auto">
                  <a:xfrm flipV="1">
                    <a:off x="2832" y="2352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17" name="Group 44"/>
                <p:cNvGrpSpPr>
                  <a:grpSpLocks noChangeAspect="1"/>
                </p:cNvGrpSpPr>
                <p:nvPr/>
              </p:nvGrpSpPr>
              <p:grpSpPr bwMode="auto">
                <a:xfrm>
                  <a:off x="2832" y="3504"/>
                  <a:ext cx="144" cy="192"/>
                  <a:chOff x="2832" y="1776"/>
                  <a:chExt cx="576" cy="1152"/>
                </a:xfrm>
              </p:grpSpPr>
              <p:sp>
                <p:nvSpPr>
                  <p:cNvPr id="20862" name="Arc 45"/>
                  <p:cNvSpPr>
                    <a:spLocks noChangeAspect="1"/>
                  </p:cNvSpPr>
                  <p:nvPr/>
                </p:nvSpPr>
                <p:spPr bwMode="auto">
                  <a:xfrm>
                    <a:off x="2832" y="1776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20863" name="Arc 46"/>
                  <p:cNvSpPr>
                    <a:spLocks noChangeAspect="1"/>
                  </p:cNvSpPr>
                  <p:nvPr/>
                </p:nvSpPr>
                <p:spPr bwMode="auto">
                  <a:xfrm flipV="1">
                    <a:off x="2832" y="2352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18" name="Group 47"/>
                <p:cNvGrpSpPr>
                  <a:grpSpLocks noChangeAspect="1"/>
                </p:cNvGrpSpPr>
                <p:nvPr/>
              </p:nvGrpSpPr>
              <p:grpSpPr bwMode="auto">
                <a:xfrm>
                  <a:off x="2832" y="3696"/>
                  <a:ext cx="144" cy="192"/>
                  <a:chOff x="2832" y="1776"/>
                  <a:chExt cx="576" cy="1152"/>
                </a:xfrm>
              </p:grpSpPr>
              <p:sp>
                <p:nvSpPr>
                  <p:cNvPr id="20860" name="Arc 48"/>
                  <p:cNvSpPr>
                    <a:spLocks noChangeAspect="1"/>
                  </p:cNvSpPr>
                  <p:nvPr/>
                </p:nvSpPr>
                <p:spPr bwMode="auto">
                  <a:xfrm>
                    <a:off x="2832" y="1776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20861" name="Arc 49"/>
                  <p:cNvSpPr>
                    <a:spLocks noChangeAspect="1"/>
                  </p:cNvSpPr>
                  <p:nvPr/>
                </p:nvSpPr>
                <p:spPr bwMode="auto">
                  <a:xfrm flipV="1">
                    <a:off x="2832" y="2352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</p:grpSp>
          </p:grpSp>
          <p:sp>
            <p:nvSpPr>
              <p:cNvPr id="20852" name="Line 50"/>
              <p:cNvSpPr>
                <a:spLocks noChangeAspect="1" noChangeShapeType="1"/>
              </p:cNvSpPr>
              <p:nvPr/>
            </p:nvSpPr>
            <p:spPr bwMode="auto">
              <a:xfrm flipH="1">
                <a:off x="3120" y="1968"/>
                <a:ext cx="11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853" name="Line 51"/>
              <p:cNvSpPr>
                <a:spLocks noChangeAspect="1" noChangeShapeType="1"/>
              </p:cNvSpPr>
              <p:nvPr/>
            </p:nvSpPr>
            <p:spPr bwMode="auto">
              <a:xfrm flipH="1">
                <a:off x="3120" y="2304"/>
                <a:ext cx="11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19" name="Group 52"/>
            <p:cNvGrpSpPr>
              <a:grpSpLocks noChangeAspect="1"/>
            </p:cNvGrpSpPr>
            <p:nvPr/>
          </p:nvGrpSpPr>
          <p:grpSpPr bwMode="auto">
            <a:xfrm flipH="1">
              <a:off x="3552" y="1661"/>
              <a:ext cx="77" cy="336"/>
              <a:chOff x="2832" y="2736"/>
              <a:chExt cx="144" cy="1152"/>
            </a:xfrm>
          </p:grpSpPr>
          <p:grpSp>
            <p:nvGrpSpPr>
              <p:cNvPr id="20" name="Group 53"/>
              <p:cNvGrpSpPr>
                <a:grpSpLocks noChangeAspect="1"/>
              </p:cNvGrpSpPr>
              <p:nvPr/>
            </p:nvGrpSpPr>
            <p:grpSpPr bwMode="auto">
              <a:xfrm>
                <a:off x="2832" y="2736"/>
                <a:ext cx="144" cy="192"/>
                <a:chOff x="2832" y="1776"/>
                <a:chExt cx="576" cy="1152"/>
              </a:xfrm>
            </p:grpSpPr>
            <p:sp>
              <p:nvSpPr>
                <p:cNvPr id="20849" name="Arc 54"/>
                <p:cNvSpPr>
                  <a:spLocks noChangeAspect="1"/>
                </p:cNvSpPr>
                <p:nvPr/>
              </p:nvSpPr>
              <p:spPr bwMode="auto">
                <a:xfrm>
                  <a:off x="2832" y="1776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0850" name="Arc 55"/>
                <p:cNvSpPr>
                  <a:spLocks noChangeAspect="1"/>
                </p:cNvSpPr>
                <p:nvPr/>
              </p:nvSpPr>
              <p:spPr bwMode="auto">
                <a:xfrm flipV="1">
                  <a:off x="2832" y="2352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21" name="Group 56"/>
              <p:cNvGrpSpPr>
                <a:grpSpLocks noChangeAspect="1"/>
              </p:cNvGrpSpPr>
              <p:nvPr/>
            </p:nvGrpSpPr>
            <p:grpSpPr bwMode="auto">
              <a:xfrm>
                <a:off x="2832" y="2928"/>
                <a:ext cx="144" cy="192"/>
                <a:chOff x="2832" y="1776"/>
                <a:chExt cx="576" cy="1152"/>
              </a:xfrm>
            </p:grpSpPr>
            <p:sp>
              <p:nvSpPr>
                <p:cNvPr id="20847" name="Arc 57"/>
                <p:cNvSpPr>
                  <a:spLocks noChangeAspect="1"/>
                </p:cNvSpPr>
                <p:nvPr/>
              </p:nvSpPr>
              <p:spPr bwMode="auto">
                <a:xfrm>
                  <a:off x="2832" y="1776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0848" name="Arc 58"/>
                <p:cNvSpPr>
                  <a:spLocks noChangeAspect="1"/>
                </p:cNvSpPr>
                <p:nvPr/>
              </p:nvSpPr>
              <p:spPr bwMode="auto">
                <a:xfrm flipV="1">
                  <a:off x="2832" y="2352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22" name="Group 59"/>
              <p:cNvGrpSpPr>
                <a:grpSpLocks noChangeAspect="1"/>
              </p:cNvGrpSpPr>
              <p:nvPr/>
            </p:nvGrpSpPr>
            <p:grpSpPr bwMode="auto">
              <a:xfrm>
                <a:off x="2832" y="3120"/>
                <a:ext cx="144" cy="192"/>
                <a:chOff x="2832" y="1776"/>
                <a:chExt cx="576" cy="1152"/>
              </a:xfrm>
            </p:grpSpPr>
            <p:sp>
              <p:nvSpPr>
                <p:cNvPr id="20845" name="Arc 60"/>
                <p:cNvSpPr>
                  <a:spLocks noChangeAspect="1"/>
                </p:cNvSpPr>
                <p:nvPr/>
              </p:nvSpPr>
              <p:spPr bwMode="auto">
                <a:xfrm>
                  <a:off x="2832" y="1776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0846" name="Arc 61"/>
                <p:cNvSpPr>
                  <a:spLocks noChangeAspect="1"/>
                </p:cNvSpPr>
                <p:nvPr/>
              </p:nvSpPr>
              <p:spPr bwMode="auto">
                <a:xfrm flipV="1">
                  <a:off x="2832" y="2352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23" name="Group 62"/>
              <p:cNvGrpSpPr>
                <a:grpSpLocks noChangeAspect="1"/>
              </p:cNvGrpSpPr>
              <p:nvPr/>
            </p:nvGrpSpPr>
            <p:grpSpPr bwMode="auto">
              <a:xfrm>
                <a:off x="2832" y="3312"/>
                <a:ext cx="144" cy="192"/>
                <a:chOff x="2832" y="1776"/>
                <a:chExt cx="576" cy="1152"/>
              </a:xfrm>
            </p:grpSpPr>
            <p:sp>
              <p:nvSpPr>
                <p:cNvPr id="20843" name="Arc 63"/>
                <p:cNvSpPr>
                  <a:spLocks noChangeAspect="1"/>
                </p:cNvSpPr>
                <p:nvPr/>
              </p:nvSpPr>
              <p:spPr bwMode="auto">
                <a:xfrm>
                  <a:off x="2832" y="1776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0844" name="Arc 64"/>
                <p:cNvSpPr>
                  <a:spLocks noChangeAspect="1"/>
                </p:cNvSpPr>
                <p:nvPr/>
              </p:nvSpPr>
              <p:spPr bwMode="auto">
                <a:xfrm flipV="1">
                  <a:off x="2832" y="2352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24" name="Group 65"/>
              <p:cNvGrpSpPr>
                <a:grpSpLocks noChangeAspect="1"/>
              </p:cNvGrpSpPr>
              <p:nvPr/>
            </p:nvGrpSpPr>
            <p:grpSpPr bwMode="auto">
              <a:xfrm>
                <a:off x="2832" y="3504"/>
                <a:ext cx="144" cy="192"/>
                <a:chOff x="2832" y="1776"/>
                <a:chExt cx="576" cy="1152"/>
              </a:xfrm>
            </p:grpSpPr>
            <p:sp>
              <p:nvSpPr>
                <p:cNvPr id="20841" name="Arc 66"/>
                <p:cNvSpPr>
                  <a:spLocks noChangeAspect="1"/>
                </p:cNvSpPr>
                <p:nvPr/>
              </p:nvSpPr>
              <p:spPr bwMode="auto">
                <a:xfrm>
                  <a:off x="2832" y="1776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0842" name="Arc 67"/>
                <p:cNvSpPr>
                  <a:spLocks noChangeAspect="1"/>
                </p:cNvSpPr>
                <p:nvPr/>
              </p:nvSpPr>
              <p:spPr bwMode="auto">
                <a:xfrm flipV="1">
                  <a:off x="2832" y="2352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25" name="Group 68"/>
              <p:cNvGrpSpPr>
                <a:grpSpLocks noChangeAspect="1"/>
              </p:cNvGrpSpPr>
              <p:nvPr/>
            </p:nvGrpSpPr>
            <p:grpSpPr bwMode="auto">
              <a:xfrm>
                <a:off x="2832" y="3696"/>
                <a:ext cx="144" cy="192"/>
                <a:chOff x="2832" y="1776"/>
                <a:chExt cx="576" cy="1152"/>
              </a:xfrm>
            </p:grpSpPr>
            <p:sp>
              <p:nvSpPr>
                <p:cNvPr id="20839" name="Arc 69"/>
                <p:cNvSpPr>
                  <a:spLocks noChangeAspect="1"/>
                </p:cNvSpPr>
                <p:nvPr/>
              </p:nvSpPr>
              <p:spPr bwMode="auto">
                <a:xfrm>
                  <a:off x="2832" y="1776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0840" name="Arc 70"/>
                <p:cNvSpPr>
                  <a:spLocks noChangeAspect="1"/>
                </p:cNvSpPr>
                <p:nvPr/>
              </p:nvSpPr>
              <p:spPr bwMode="auto">
                <a:xfrm flipV="1">
                  <a:off x="2832" y="2352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</p:grpSp>
        <p:sp>
          <p:nvSpPr>
            <p:cNvPr id="20807" name="Line 71"/>
            <p:cNvSpPr>
              <a:spLocks noChangeAspect="1" noChangeShapeType="1"/>
            </p:cNvSpPr>
            <p:nvPr/>
          </p:nvSpPr>
          <p:spPr bwMode="auto">
            <a:xfrm>
              <a:off x="3629" y="1661"/>
              <a:ext cx="1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808" name="Line 72"/>
            <p:cNvSpPr>
              <a:spLocks noChangeAspect="1" noChangeShapeType="1"/>
            </p:cNvSpPr>
            <p:nvPr/>
          </p:nvSpPr>
          <p:spPr bwMode="auto">
            <a:xfrm>
              <a:off x="3629" y="1997"/>
              <a:ext cx="1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26" name="Group 73"/>
            <p:cNvGrpSpPr>
              <a:grpSpLocks noChangeAspect="1"/>
            </p:cNvGrpSpPr>
            <p:nvPr/>
          </p:nvGrpSpPr>
          <p:grpSpPr bwMode="auto">
            <a:xfrm>
              <a:off x="2736" y="1997"/>
              <a:ext cx="96" cy="144"/>
              <a:chOff x="3312" y="2640"/>
              <a:chExt cx="384" cy="480"/>
            </a:xfrm>
          </p:grpSpPr>
          <p:sp>
            <p:nvSpPr>
              <p:cNvPr id="20829" name="Line 74"/>
              <p:cNvSpPr>
                <a:spLocks noChangeAspect="1" noChangeShapeType="1"/>
              </p:cNvSpPr>
              <p:nvPr/>
            </p:nvSpPr>
            <p:spPr bwMode="auto">
              <a:xfrm>
                <a:off x="3312" y="2928"/>
                <a:ext cx="38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830" name="Line 75"/>
              <p:cNvSpPr>
                <a:spLocks noChangeAspect="1" noChangeShapeType="1"/>
              </p:cNvSpPr>
              <p:nvPr/>
            </p:nvSpPr>
            <p:spPr bwMode="auto">
              <a:xfrm>
                <a:off x="3408" y="3024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831" name="Line 76"/>
              <p:cNvSpPr>
                <a:spLocks noChangeAspect="1" noChangeShapeType="1"/>
              </p:cNvSpPr>
              <p:nvPr/>
            </p:nvSpPr>
            <p:spPr bwMode="auto">
              <a:xfrm>
                <a:off x="3456" y="3120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832" name="Line 77"/>
              <p:cNvSpPr>
                <a:spLocks noChangeAspect="1" noChangeShapeType="1"/>
              </p:cNvSpPr>
              <p:nvPr/>
            </p:nvSpPr>
            <p:spPr bwMode="auto">
              <a:xfrm flipV="1">
                <a:off x="3504" y="2640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20810" name="Line 78"/>
            <p:cNvSpPr>
              <a:spLocks noChangeAspect="1" noChangeShapeType="1"/>
            </p:cNvSpPr>
            <p:nvPr/>
          </p:nvSpPr>
          <p:spPr bwMode="auto">
            <a:xfrm flipH="1">
              <a:off x="2784" y="1997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811" name="Line 79"/>
            <p:cNvSpPr>
              <a:spLocks noChangeAspect="1" noChangeShapeType="1"/>
            </p:cNvSpPr>
            <p:nvPr/>
          </p:nvSpPr>
          <p:spPr bwMode="auto">
            <a:xfrm flipH="1">
              <a:off x="2784" y="1661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27" name="Group 80"/>
            <p:cNvGrpSpPr>
              <a:grpSpLocks noChangeAspect="1"/>
            </p:cNvGrpSpPr>
            <p:nvPr/>
          </p:nvGrpSpPr>
          <p:grpSpPr bwMode="auto">
            <a:xfrm>
              <a:off x="2736" y="1661"/>
              <a:ext cx="96" cy="144"/>
              <a:chOff x="3312" y="2640"/>
              <a:chExt cx="384" cy="480"/>
            </a:xfrm>
          </p:grpSpPr>
          <p:sp>
            <p:nvSpPr>
              <p:cNvPr id="20825" name="Line 81"/>
              <p:cNvSpPr>
                <a:spLocks noChangeAspect="1" noChangeShapeType="1"/>
              </p:cNvSpPr>
              <p:nvPr/>
            </p:nvSpPr>
            <p:spPr bwMode="auto">
              <a:xfrm>
                <a:off x="3312" y="2928"/>
                <a:ext cx="38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826" name="Line 82"/>
              <p:cNvSpPr>
                <a:spLocks noChangeAspect="1" noChangeShapeType="1"/>
              </p:cNvSpPr>
              <p:nvPr/>
            </p:nvSpPr>
            <p:spPr bwMode="auto">
              <a:xfrm>
                <a:off x="3408" y="3024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827" name="Line 83"/>
              <p:cNvSpPr>
                <a:spLocks noChangeAspect="1" noChangeShapeType="1"/>
              </p:cNvSpPr>
              <p:nvPr/>
            </p:nvSpPr>
            <p:spPr bwMode="auto">
              <a:xfrm>
                <a:off x="3456" y="3120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828" name="Line 84"/>
              <p:cNvSpPr>
                <a:spLocks noChangeAspect="1" noChangeShapeType="1"/>
              </p:cNvSpPr>
              <p:nvPr/>
            </p:nvSpPr>
            <p:spPr bwMode="auto">
              <a:xfrm flipV="1">
                <a:off x="3504" y="2640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28" name="Group 85"/>
            <p:cNvGrpSpPr>
              <a:grpSpLocks noChangeAspect="1"/>
            </p:cNvGrpSpPr>
            <p:nvPr/>
          </p:nvGrpSpPr>
          <p:grpSpPr bwMode="auto">
            <a:xfrm>
              <a:off x="2928" y="1901"/>
              <a:ext cx="336" cy="192"/>
              <a:chOff x="2880" y="3120"/>
              <a:chExt cx="336" cy="192"/>
            </a:xfrm>
          </p:grpSpPr>
          <p:sp>
            <p:nvSpPr>
              <p:cNvPr id="20823" name="Text Box 86"/>
              <p:cNvSpPr txBox="1">
                <a:spLocks noChangeAspect="1" noChangeArrowheads="1"/>
              </p:cNvSpPr>
              <p:nvPr/>
            </p:nvSpPr>
            <p:spPr bwMode="auto">
              <a:xfrm>
                <a:off x="2880" y="3120"/>
                <a:ext cx="336" cy="1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sz="1200" dirty="0">
                    <a:cs typeface="Arial" pitchFamily="34" charset="0"/>
                  </a:rPr>
                  <a:t>V</a:t>
                </a:r>
                <a:r>
                  <a:rPr lang="en-US" sz="1200" baseline="-25000" dirty="0">
                    <a:cs typeface="Arial" pitchFamily="34" charset="0"/>
                  </a:rPr>
                  <a:t>M</a:t>
                </a:r>
                <a:endParaRPr lang="en-US" sz="1200" dirty="0">
                  <a:cs typeface="Arial" pitchFamily="34" charset="0"/>
                </a:endParaRPr>
              </a:p>
            </p:txBody>
          </p:sp>
          <p:sp>
            <p:nvSpPr>
              <p:cNvPr id="20824" name="Oval 87"/>
              <p:cNvSpPr>
                <a:spLocks noChangeAspect="1" noChangeArrowheads="1"/>
              </p:cNvSpPr>
              <p:nvPr/>
            </p:nvSpPr>
            <p:spPr bwMode="auto">
              <a:xfrm>
                <a:off x="2880" y="3120"/>
                <a:ext cx="240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20814" name="Line 88"/>
            <p:cNvSpPr>
              <a:spLocks noChangeAspect="1" noChangeShapeType="1"/>
            </p:cNvSpPr>
            <p:nvPr/>
          </p:nvSpPr>
          <p:spPr bwMode="auto">
            <a:xfrm flipH="1">
              <a:off x="3168" y="1997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29" name="Group 89"/>
            <p:cNvGrpSpPr>
              <a:grpSpLocks noChangeAspect="1"/>
            </p:cNvGrpSpPr>
            <p:nvPr/>
          </p:nvGrpSpPr>
          <p:grpSpPr bwMode="auto">
            <a:xfrm>
              <a:off x="2928" y="1565"/>
              <a:ext cx="288" cy="192"/>
              <a:chOff x="2880" y="2688"/>
              <a:chExt cx="288" cy="192"/>
            </a:xfrm>
          </p:grpSpPr>
          <p:sp>
            <p:nvSpPr>
              <p:cNvPr id="20821" name="Text Box 90"/>
              <p:cNvSpPr txBox="1">
                <a:spLocks noChangeAspect="1" noChangeArrowheads="1"/>
              </p:cNvSpPr>
              <p:nvPr/>
            </p:nvSpPr>
            <p:spPr bwMode="auto">
              <a:xfrm>
                <a:off x="2880" y="2688"/>
                <a:ext cx="288" cy="1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sz="1200" dirty="0">
                    <a:cs typeface="Arial" pitchFamily="34" charset="0"/>
                  </a:rPr>
                  <a:t>V</a:t>
                </a:r>
                <a:r>
                  <a:rPr lang="en-US" sz="1200" baseline="-25000" dirty="0">
                    <a:cs typeface="Arial" pitchFamily="34" charset="0"/>
                  </a:rPr>
                  <a:t>R</a:t>
                </a:r>
                <a:endParaRPr lang="en-US" sz="1200" dirty="0">
                  <a:cs typeface="Arial" pitchFamily="34" charset="0"/>
                </a:endParaRPr>
              </a:p>
            </p:txBody>
          </p:sp>
          <p:sp>
            <p:nvSpPr>
              <p:cNvPr id="20822" name="Oval 91"/>
              <p:cNvSpPr>
                <a:spLocks noChangeAspect="1" noChangeArrowheads="1"/>
              </p:cNvSpPr>
              <p:nvPr/>
            </p:nvSpPr>
            <p:spPr bwMode="auto">
              <a:xfrm>
                <a:off x="2880" y="2688"/>
                <a:ext cx="240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20816" name="Line 92"/>
            <p:cNvSpPr>
              <a:spLocks noChangeAspect="1" noChangeShapeType="1"/>
            </p:cNvSpPr>
            <p:nvPr/>
          </p:nvSpPr>
          <p:spPr bwMode="auto">
            <a:xfrm flipH="1">
              <a:off x="3168" y="1661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817" name="Oval 93"/>
            <p:cNvSpPr>
              <a:spLocks noChangeAspect="1" noChangeArrowheads="1"/>
            </p:cNvSpPr>
            <p:nvPr/>
          </p:nvSpPr>
          <p:spPr bwMode="auto">
            <a:xfrm>
              <a:off x="3744" y="1632"/>
              <a:ext cx="48" cy="4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0818" name="Oval 94"/>
            <p:cNvSpPr>
              <a:spLocks noChangeAspect="1" noChangeArrowheads="1"/>
            </p:cNvSpPr>
            <p:nvPr/>
          </p:nvSpPr>
          <p:spPr bwMode="auto">
            <a:xfrm>
              <a:off x="3744" y="1968"/>
              <a:ext cx="48" cy="4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0819" name="Oval 95"/>
            <p:cNvSpPr>
              <a:spLocks noChangeAspect="1" noChangeArrowheads="1"/>
            </p:cNvSpPr>
            <p:nvPr/>
          </p:nvSpPr>
          <p:spPr bwMode="auto">
            <a:xfrm>
              <a:off x="3264" y="1632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0820" name="Oval 96"/>
            <p:cNvSpPr>
              <a:spLocks noChangeAspect="1" noChangeArrowheads="1"/>
            </p:cNvSpPr>
            <p:nvPr/>
          </p:nvSpPr>
          <p:spPr bwMode="auto">
            <a:xfrm>
              <a:off x="3264" y="1968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20489" name="Text Box 97"/>
          <p:cNvSpPr txBox="1">
            <a:spLocks noChangeArrowheads="1"/>
          </p:cNvSpPr>
          <p:nvPr/>
        </p:nvSpPr>
        <p:spPr bwMode="auto">
          <a:xfrm>
            <a:off x="863600" y="2928628"/>
            <a:ext cx="26479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200" b="1" dirty="0">
                <a:cs typeface="Arial" pitchFamily="34" charset="0"/>
              </a:rPr>
              <a:t>2.)</a:t>
            </a:r>
            <a:r>
              <a:rPr lang="en-US" sz="1200" dirty="0">
                <a:cs typeface="Arial" pitchFamily="34" charset="0"/>
              </a:rPr>
              <a:t>  </a:t>
            </a:r>
            <a:r>
              <a:rPr lang="en-US" sz="1200" b="1" dirty="0">
                <a:cs typeface="Arial" pitchFamily="34" charset="0"/>
              </a:rPr>
              <a:t>SHORT</a:t>
            </a:r>
            <a:r>
              <a:rPr lang="en-US" sz="1200" dirty="0">
                <a:cs typeface="Arial" pitchFamily="34" charset="0"/>
              </a:rPr>
              <a:t> Circuit Self Admittance</a:t>
            </a:r>
          </a:p>
        </p:txBody>
      </p:sp>
      <p:grpSp>
        <p:nvGrpSpPr>
          <p:cNvPr id="30" name="Group 98"/>
          <p:cNvGrpSpPr>
            <a:grpSpLocks/>
          </p:cNvGrpSpPr>
          <p:nvPr/>
        </p:nvGrpSpPr>
        <p:grpSpPr bwMode="auto">
          <a:xfrm>
            <a:off x="3792538" y="3023878"/>
            <a:ext cx="131762" cy="842962"/>
            <a:chOff x="2337" y="1765"/>
            <a:chExt cx="83" cy="531"/>
          </a:xfrm>
        </p:grpSpPr>
        <p:grpSp>
          <p:nvGrpSpPr>
            <p:cNvPr id="31" name="Group 99"/>
            <p:cNvGrpSpPr>
              <a:grpSpLocks/>
            </p:cNvGrpSpPr>
            <p:nvPr/>
          </p:nvGrpSpPr>
          <p:grpSpPr bwMode="auto">
            <a:xfrm flipH="1">
              <a:off x="2337" y="1861"/>
              <a:ext cx="83" cy="56"/>
              <a:chOff x="2832" y="1776"/>
              <a:chExt cx="576" cy="1152"/>
            </a:xfrm>
          </p:grpSpPr>
          <p:sp>
            <p:nvSpPr>
              <p:cNvPr id="20803" name="Arc 100"/>
              <p:cNvSpPr>
                <a:spLocks/>
              </p:cNvSpPr>
              <p:nvPr/>
            </p:nvSpPr>
            <p:spPr bwMode="auto">
              <a:xfrm>
                <a:off x="2832" y="1776"/>
                <a:ext cx="576" cy="57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0804" name="Arc 101"/>
              <p:cNvSpPr>
                <a:spLocks/>
              </p:cNvSpPr>
              <p:nvPr/>
            </p:nvSpPr>
            <p:spPr bwMode="auto">
              <a:xfrm flipV="1">
                <a:off x="2832" y="2352"/>
                <a:ext cx="576" cy="57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20610" name="Group 102"/>
            <p:cNvGrpSpPr>
              <a:grpSpLocks/>
            </p:cNvGrpSpPr>
            <p:nvPr/>
          </p:nvGrpSpPr>
          <p:grpSpPr bwMode="auto">
            <a:xfrm flipH="1">
              <a:off x="2337" y="1917"/>
              <a:ext cx="83" cy="56"/>
              <a:chOff x="2832" y="1776"/>
              <a:chExt cx="576" cy="1152"/>
            </a:xfrm>
          </p:grpSpPr>
          <p:sp>
            <p:nvSpPr>
              <p:cNvPr id="20801" name="Arc 103"/>
              <p:cNvSpPr>
                <a:spLocks/>
              </p:cNvSpPr>
              <p:nvPr/>
            </p:nvSpPr>
            <p:spPr bwMode="auto">
              <a:xfrm>
                <a:off x="2832" y="1776"/>
                <a:ext cx="576" cy="57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0802" name="Arc 104"/>
              <p:cNvSpPr>
                <a:spLocks/>
              </p:cNvSpPr>
              <p:nvPr/>
            </p:nvSpPr>
            <p:spPr bwMode="auto">
              <a:xfrm flipV="1">
                <a:off x="2832" y="2352"/>
                <a:ext cx="576" cy="57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20613" name="Group 105"/>
            <p:cNvGrpSpPr>
              <a:grpSpLocks/>
            </p:cNvGrpSpPr>
            <p:nvPr/>
          </p:nvGrpSpPr>
          <p:grpSpPr bwMode="auto">
            <a:xfrm flipH="1">
              <a:off x="2337" y="1973"/>
              <a:ext cx="83" cy="57"/>
              <a:chOff x="2832" y="1776"/>
              <a:chExt cx="576" cy="1152"/>
            </a:xfrm>
          </p:grpSpPr>
          <p:sp>
            <p:nvSpPr>
              <p:cNvPr id="20799" name="Arc 106"/>
              <p:cNvSpPr>
                <a:spLocks/>
              </p:cNvSpPr>
              <p:nvPr/>
            </p:nvSpPr>
            <p:spPr bwMode="auto">
              <a:xfrm>
                <a:off x="2832" y="1776"/>
                <a:ext cx="576" cy="57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0800" name="Arc 107"/>
              <p:cNvSpPr>
                <a:spLocks/>
              </p:cNvSpPr>
              <p:nvPr/>
            </p:nvSpPr>
            <p:spPr bwMode="auto">
              <a:xfrm flipV="1">
                <a:off x="2832" y="2352"/>
                <a:ext cx="576" cy="57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20614" name="Group 108"/>
            <p:cNvGrpSpPr>
              <a:grpSpLocks/>
            </p:cNvGrpSpPr>
            <p:nvPr/>
          </p:nvGrpSpPr>
          <p:grpSpPr bwMode="auto">
            <a:xfrm flipH="1">
              <a:off x="2337" y="2030"/>
              <a:ext cx="83" cy="57"/>
              <a:chOff x="2832" y="1776"/>
              <a:chExt cx="576" cy="1152"/>
            </a:xfrm>
          </p:grpSpPr>
          <p:sp>
            <p:nvSpPr>
              <p:cNvPr id="20797" name="Arc 109"/>
              <p:cNvSpPr>
                <a:spLocks/>
              </p:cNvSpPr>
              <p:nvPr/>
            </p:nvSpPr>
            <p:spPr bwMode="auto">
              <a:xfrm>
                <a:off x="2832" y="1776"/>
                <a:ext cx="576" cy="57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0798" name="Arc 110"/>
              <p:cNvSpPr>
                <a:spLocks/>
              </p:cNvSpPr>
              <p:nvPr/>
            </p:nvSpPr>
            <p:spPr bwMode="auto">
              <a:xfrm flipV="1">
                <a:off x="2832" y="2352"/>
                <a:ext cx="576" cy="57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20615" name="Group 111"/>
            <p:cNvGrpSpPr>
              <a:grpSpLocks/>
            </p:cNvGrpSpPr>
            <p:nvPr/>
          </p:nvGrpSpPr>
          <p:grpSpPr bwMode="auto">
            <a:xfrm flipH="1">
              <a:off x="2337" y="2087"/>
              <a:ext cx="83" cy="56"/>
              <a:chOff x="2832" y="1776"/>
              <a:chExt cx="576" cy="1152"/>
            </a:xfrm>
          </p:grpSpPr>
          <p:sp>
            <p:nvSpPr>
              <p:cNvPr id="20795" name="Arc 112"/>
              <p:cNvSpPr>
                <a:spLocks/>
              </p:cNvSpPr>
              <p:nvPr/>
            </p:nvSpPr>
            <p:spPr bwMode="auto">
              <a:xfrm>
                <a:off x="2832" y="1776"/>
                <a:ext cx="576" cy="57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0796" name="Arc 113"/>
              <p:cNvSpPr>
                <a:spLocks/>
              </p:cNvSpPr>
              <p:nvPr/>
            </p:nvSpPr>
            <p:spPr bwMode="auto">
              <a:xfrm flipV="1">
                <a:off x="2832" y="2352"/>
                <a:ext cx="576" cy="57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20616" name="Group 114"/>
            <p:cNvGrpSpPr>
              <a:grpSpLocks/>
            </p:cNvGrpSpPr>
            <p:nvPr/>
          </p:nvGrpSpPr>
          <p:grpSpPr bwMode="auto">
            <a:xfrm flipH="1">
              <a:off x="2337" y="2143"/>
              <a:ext cx="83" cy="56"/>
              <a:chOff x="2832" y="1776"/>
              <a:chExt cx="576" cy="1152"/>
            </a:xfrm>
          </p:grpSpPr>
          <p:sp>
            <p:nvSpPr>
              <p:cNvPr id="20793" name="Arc 115"/>
              <p:cNvSpPr>
                <a:spLocks/>
              </p:cNvSpPr>
              <p:nvPr/>
            </p:nvSpPr>
            <p:spPr bwMode="auto">
              <a:xfrm>
                <a:off x="2832" y="1776"/>
                <a:ext cx="576" cy="57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0794" name="Arc 116"/>
              <p:cNvSpPr>
                <a:spLocks/>
              </p:cNvSpPr>
              <p:nvPr/>
            </p:nvSpPr>
            <p:spPr bwMode="auto">
              <a:xfrm flipV="1">
                <a:off x="2832" y="2352"/>
                <a:ext cx="576" cy="57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20791" name="Line 117"/>
            <p:cNvSpPr>
              <a:spLocks noChangeShapeType="1"/>
            </p:cNvSpPr>
            <p:nvPr/>
          </p:nvSpPr>
          <p:spPr bwMode="auto">
            <a:xfrm flipH="1">
              <a:off x="2389" y="2199"/>
              <a:ext cx="0" cy="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792" name="Line 118"/>
            <p:cNvSpPr>
              <a:spLocks noChangeShapeType="1"/>
            </p:cNvSpPr>
            <p:nvPr/>
          </p:nvSpPr>
          <p:spPr bwMode="auto">
            <a:xfrm flipH="1">
              <a:off x="2389" y="1765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0491" name="Text Box 119"/>
          <p:cNvSpPr txBox="1">
            <a:spLocks noChangeArrowheads="1"/>
          </p:cNvSpPr>
          <p:nvPr/>
        </p:nvSpPr>
        <p:spPr bwMode="auto">
          <a:xfrm>
            <a:off x="2519363" y="3384240"/>
            <a:ext cx="8286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200" b="1" dirty="0">
                <a:cs typeface="Arial" pitchFamily="34" charset="0"/>
              </a:rPr>
              <a:t>SHORT</a:t>
            </a:r>
            <a:endParaRPr lang="en-US" sz="1200" dirty="0">
              <a:cs typeface="Arial" pitchFamily="34" charset="0"/>
            </a:endParaRPr>
          </a:p>
        </p:txBody>
      </p:sp>
      <p:sp>
        <p:nvSpPr>
          <p:cNvPr id="20492" name="AutoShape 120"/>
          <p:cNvSpPr>
            <a:spLocks noChangeArrowheads="1"/>
          </p:cNvSpPr>
          <p:nvPr/>
        </p:nvSpPr>
        <p:spPr bwMode="auto">
          <a:xfrm>
            <a:off x="3346450" y="3384240"/>
            <a:ext cx="247650" cy="153988"/>
          </a:xfrm>
          <a:prstGeom prst="rightArrow">
            <a:avLst>
              <a:gd name="adj1" fmla="val 50000"/>
              <a:gd name="adj2" fmla="val 40206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493" name="Text Box 121"/>
          <p:cNvSpPr txBox="1">
            <a:spLocks noChangeArrowheads="1"/>
          </p:cNvSpPr>
          <p:nvPr/>
        </p:nvSpPr>
        <p:spPr bwMode="auto">
          <a:xfrm>
            <a:off x="4152900" y="3417578"/>
            <a:ext cx="14065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000" dirty="0">
                <a:cs typeface="Arial" pitchFamily="34" charset="0"/>
              </a:rPr>
              <a:t>Looks at Winding</a:t>
            </a:r>
            <a:endParaRPr lang="en-US" sz="1000" b="1" dirty="0">
              <a:cs typeface="Arial" pitchFamily="34" charset="0"/>
            </a:endParaRPr>
          </a:p>
        </p:txBody>
      </p:sp>
      <p:grpSp>
        <p:nvGrpSpPr>
          <p:cNvPr id="20617" name="Group 122"/>
          <p:cNvGrpSpPr>
            <a:grpSpLocks noChangeAspect="1"/>
          </p:cNvGrpSpPr>
          <p:nvPr/>
        </p:nvGrpSpPr>
        <p:grpSpPr bwMode="auto">
          <a:xfrm>
            <a:off x="1887538" y="3290578"/>
            <a:ext cx="285750" cy="463550"/>
            <a:chOff x="3120" y="1968"/>
            <a:chExt cx="192" cy="336"/>
          </a:xfrm>
        </p:grpSpPr>
        <p:grpSp>
          <p:nvGrpSpPr>
            <p:cNvPr id="20618" name="Group 123"/>
            <p:cNvGrpSpPr>
              <a:grpSpLocks noChangeAspect="1"/>
            </p:cNvGrpSpPr>
            <p:nvPr/>
          </p:nvGrpSpPr>
          <p:grpSpPr bwMode="auto">
            <a:xfrm>
              <a:off x="3235" y="1968"/>
              <a:ext cx="77" cy="336"/>
              <a:chOff x="2832" y="2736"/>
              <a:chExt cx="144" cy="1152"/>
            </a:xfrm>
          </p:grpSpPr>
          <p:grpSp>
            <p:nvGrpSpPr>
              <p:cNvPr id="20631" name="Group 124"/>
              <p:cNvGrpSpPr>
                <a:grpSpLocks noChangeAspect="1"/>
              </p:cNvGrpSpPr>
              <p:nvPr/>
            </p:nvGrpSpPr>
            <p:grpSpPr bwMode="auto">
              <a:xfrm>
                <a:off x="2832" y="2736"/>
                <a:ext cx="144" cy="192"/>
                <a:chOff x="2832" y="1776"/>
                <a:chExt cx="576" cy="1152"/>
              </a:xfrm>
            </p:grpSpPr>
            <p:sp>
              <p:nvSpPr>
                <p:cNvPr id="20783" name="Arc 125"/>
                <p:cNvSpPr>
                  <a:spLocks noChangeAspect="1"/>
                </p:cNvSpPr>
                <p:nvPr/>
              </p:nvSpPr>
              <p:spPr bwMode="auto">
                <a:xfrm>
                  <a:off x="2832" y="1776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0784" name="Arc 126"/>
                <p:cNvSpPr>
                  <a:spLocks noChangeAspect="1"/>
                </p:cNvSpPr>
                <p:nvPr/>
              </p:nvSpPr>
              <p:spPr bwMode="auto">
                <a:xfrm flipV="1">
                  <a:off x="2832" y="2352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20634" name="Group 127"/>
              <p:cNvGrpSpPr>
                <a:grpSpLocks noChangeAspect="1"/>
              </p:cNvGrpSpPr>
              <p:nvPr/>
            </p:nvGrpSpPr>
            <p:grpSpPr bwMode="auto">
              <a:xfrm>
                <a:off x="2832" y="2928"/>
                <a:ext cx="144" cy="192"/>
                <a:chOff x="2832" y="1776"/>
                <a:chExt cx="576" cy="1152"/>
              </a:xfrm>
            </p:grpSpPr>
            <p:sp>
              <p:nvSpPr>
                <p:cNvPr id="20781" name="Arc 128"/>
                <p:cNvSpPr>
                  <a:spLocks noChangeAspect="1"/>
                </p:cNvSpPr>
                <p:nvPr/>
              </p:nvSpPr>
              <p:spPr bwMode="auto">
                <a:xfrm>
                  <a:off x="2832" y="1776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0782" name="Arc 129"/>
                <p:cNvSpPr>
                  <a:spLocks noChangeAspect="1"/>
                </p:cNvSpPr>
                <p:nvPr/>
              </p:nvSpPr>
              <p:spPr bwMode="auto">
                <a:xfrm flipV="1">
                  <a:off x="2832" y="2352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20635" name="Group 130"/>
              <p:cNvGrpSpPr>
                <a:grpSpLocks noChangeAspect="1"/>
              </p:cNvGrpSpPr>
              <p:nvPr/>
            </p:nvGrpSpPr>
            <p:grpSpPr bwMode="auto">
              <a:xfrm>
                <a:off x="2832" y="3120"/>
                <a:ext cx="144" cy="192"/>
                <a:chOff x="2832" y="1776"/>
                <a:chExt cx="576" cy="1152"/>
              </a:xfrm>
            </p:grpSpPr>
            <p:sp>
              <p:nvSpPr>
                <p:cNvPr id="20779" name="Arc 131"/>
                <p:cNvSpPr>
                  <a:spLocks noChangeAspect="1"/>
                </p:cNvSpPr>
                <p:nvPr/>
              </p:nvSpPr>
              <p:spPr bwMode="auto">
                <a:xfrm>
                  <a:off x="2832" y="1776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0780" name="Arc 132"/>
                <p:cNvSpPr>
                  <a:spLocks noChangeAspect="1"/>
                </p:cNvSpPr>
                <p:nvPr/>
              </p:nvSpPr>
              <p:spPr bwMode="auto">
                <a:xfrm flipV="1">
                  <a:off x="2832" y="2352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20636" name="Group 133"/>
              <p:cNvGrpSpPr>
                <a:grpSpLocks noChangeAspect="1"/>
              </p:cNvGrpSpPr>
              <p:nvPr/>
            </p:nvGrpSpPr>
            <p:grpSpPr bwMode="auto">
              <a:xfrm>
                <a:off x="2832" y="3312"/>
                <a:ext cx="144" cy="192"/>
                <a:chOff x="2832" y="1776"/>
                <a:chExt cx="576" cy="1152"/>
              </a:xfrm>
            </p:grpSpPr>
            <p:sp>
              <p:nvSpPr>
                <p:cNvPr id="20777" name="Arc 134"/>
                <p:cNvSpPr>
                  <a:spLocks noChangeAspect="1"/>
                </p:cNvSpPr>
                <p:nvPr/>
              </p:nvSpPr>
              <p:spPr bwMode="auto">
                <a:xfrm>
                  <a:off x="2832" y="1776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0778" name="Arc 135"/>
                <p:cNvSpPr>
                  <a:spLocks noChangeAspect="1"/>
                </p:cNvSpPr>
                <p:nvPr/>
              </p:nvSpPr>
              <p:spPr bwMode="auto">
                <a:xfrm flipV="1">
                  <a:off x="2832" y="2352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20637" name="Group 136"/>
              <p:cNvGrpSpPr>
                <a:grpSpLocks noChangeAspect="1"/>
              </p:cNvGrpSpPr>
              <p:nvPr/>
            </p:nvGrpSpPr>
            <p:grpSpPr bwMode="auto">
              <a:xfrm>
                <a:off x="2832" y="3504"/>
                <a:ext cx="144" cy="192"/>
                <a:chOff x="2832" y="1776"/>
                <a:chExt cx="576" cy="1152"/>
              </a:xfrm>
            </p:grpSpPr>
            <p:sp>
              <p:nvSpPr>
                <p:cNvPr id="20775" name="Arc 137"/>
                <p:cNvSpPr>
                  <a:spLocks noChangeAspect="1"/>
                </p:cNvSpPr>
                <p:nvPr/>
              </p:nvSpPr>
              <p:spPr bwMode="auto">
                <a:xfrm>
                  <a:off x="2832" y="1776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0776" name="Arc 138"/>
                <p:cNvSpPr>
                  <a:spLocks noChangeAspect="1"/>
                </p:cNvSpPr>
                <p:nvPr/>
              </p:nvSpPr>
              <p:spPr bwMode="auto">
                <a:xfrm flipV="1">
                  <a:off x="2832" y="2352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20638" name="Group 139"/>
              <p:cNvGrpSpPr>
                <a:grpSpLocks noChangeAspect="1"/>
              </p:cNvGrpSpPr>
              <p:nvPr/>
            </p:nvGrpSpPr>
            <p:grpSpPr bwMode="auto">
              <a:xfrm>
                <a:off x="2832" y="3696"/>
                <a:ext cx="144" cy="192"/>
                <a:chOff x="2832" y="1776"/>
                <a:chExt cx="576" cy="1152"/>
              </a:xfrm>
            </p:grpSpPr>
            <p:sp>
              <p:nvSpPr>
                <p:cNvPr id="20773" name="Arc 140"/>
                <p:cNvSpPr>
                  <a:spLocks noChangeAspect="1"/>
                </p:cNvSpPr>
                <p:nvPr/>
              </p:nvSpPr>
              <p:spPr bwMode="auto">
                <a:xfrm>
                  <a:off x="2832" y="1776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0774" name="Arc 141"/>
                <p:cNvSpPr>
                  <a:spLocks noChangeAspect="1"/>
                </p:cNvSpPr>
                <p:nvPr/>
              </p:nvSpPr>
              <p:spPr bwMode="auto">
                <a:xfrm flipV="1">
                  <a:off x="2832" y="2352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</p:grpSp>
        <p:sp>
          <p:nvSpPr>
            <p:cNvPr id="20765" name="Line 142"/>
            <p:cNvSpPr>
              <a:spLocks noChangeAspect="1" noChangeShapeType="1"/>
            </p:cNvSpPr>
            <p:nvPr/>
          </p:nvSpPr>
          <p:spPr bwMode="auto">
            <a:xfrm flipH="1">
              <a:off x="3120" y="1968"/>
              <a:ext cx="1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766" name="Line 143"/>
            <p:cNvSpPr>
              <a:spLocks noChangeAspect="1" noChangeShapeType="1"/>
            </p:cNvSpPr>
            <p:nvPr/>
          </p:nvSpPr>
          <p:spPr bwMode="auto">
            <a:xfrm flipH="1">
              <a:off x="3120" y="2304"/>
              <a:ext cx="1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0639" name="Group 144"/>
          <p:cNvGrpSpPr>
            <a:grpSpLocks noChangeAspect="1"/>
          </p:cNvGrpSpPr>
          <p:nvPr/>
        </p:nvGrpSpPr>
        <p:grpSpPr bwMode="auto">
          <a:xfrm flipH="1">
            <a:off x="2244725" y="3290578"/>
            <a:ext cx="285750" cy="463550"/>
            <a:chOff x="3120" y="1968"/>
            <a:chExt cx="192" cy="336"/>
          </a:xfrm>
        </p:grpSpPr>
        <p:grpSp>
          <p:nvGrpSpPr>
            <p:cNvPr id="20652" name="Group 145"/>
            <p:cNvGrpSpPr>
              <a:grpSpLocks noChangeAspect="1"/>
            </p:cNvGrpSpPr>
            <p:nvPr/>
          </p:nvGrpSpPr>
          <p:grpSpPr bwMode="auto">
            <a:xfrm>
              <a:off x="3235" y="1968"/>
              <a:ext cx="77" cy="336"/>
              <a:chOff x="2832" y="2736"/>
              <a:chExt cx="144" cy="1152"/>
            </a:xfrm>
          </p:grpSpPr>
          <p:grpSp>
            <p:nvGrpSpPr>
              <p:cNvPr id="20655" name="Group 146"/>
              <p:cNvGrpSpPr>
                <a:grpSpLocks noChangeAspect="1"/>
              </p:cNvGrpSpPr>
              <p:nvPr/>
            </p:nvGrpSpPr>
            <p:grpSpPr bwMode="auto">
              <a:xfrm>
                <a:off x="2832" y="2736"/>
                <a:ext cx="144" cy="192"/>
                <a:chOff x="2832" y="1776"/>
                <a:chExt cx="576" cy="1152"/>
              </a:xfrm>
            </p:grpSpPr>
            <p:sp>
              <p:nvSpPr>
                <p:cNvPr id="20762" name="Arc 147"/>
                <p:cNvSpPr>
                  <a:spLocks noChangeAspect="1"/>
                </p:cNvSpPr>
                <p:nvPr/>
              </p:nvSpPr>
              <p:spPr bwMode="auto">
                <a:xfrm>
                  <a:off x="2832" y="1776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0763" name="Arc 148"/>
                <p:cNvSpPr>
                  <a:spLocks noChangeAspect="1"/>
                </p:cNvSpPr>
                <p:nvPr/>
              </p:nvSpPr>
              <p:spPr bwMode="auto">
                <a:xfrm flipV="1">
                  <a:off x="2832" y="2352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20656" name="Group 149"/>
              <p:cNvGrpSpPr>
                <a:grpSpLocks noChangeAspect="1"/>
              </p:cNvGrpSpPr>
              <p:nvPr/>
            </p:nvGrpSpPr>
            <p:grpSpPr bwMode="auto">
              <a:xfrm>
                <a:off x="2832" y="2928"/>
                <a:ext cx="144" cy="192"/>
                <a:chOff x="2832" y="1776"/>
                <a:chExt cx="576" cy="1152"/>
              </a:xfrm>
            </p:grpSpPr>
            <p:sp>
              <p:nvSpPr>
                <p:cNvPr id="20760" name="Arc 150"/>
                <p:cNvSpPr>
                  <a:spLocks noChangeAspect="1"/>
                </p:cNvSpPr>
                <p:nvPr/>
              </p:nvSpPr>
              <p:spPr bwMode="auto">
                <a:xfrm>
                  <a:off x="2832" y="1776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0761" name="Arc 151"/>
                <p:cNvSpPr>
                  <a:spLocks noChangeAspect="1"/>
                </p:cNvSpPr>
                <p:nvPr/>
              </p:nvSpPr>
              <p:spPr bwMode="auto">
                <a:xfrm flipV="1">
                  <a:off x="2832" y="2352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20657" name="Group 152"/>
              <p:cNvGrpSpPr>
                <a:grpSpLocks noChangeAspect="1"/>
              </p:cNvGrpSpPr>
              <p:nvPr/>
            </p:nvGrpSpPr>
            <p:grpSpPr bwMode="auto">
              <a:xfrm>
                <a:off x="2832" y="3120"/>
                <a:ext cx="144" cy="192"/>
                <a:chOff x="2832" y="1776"/>
                <a:chExt cx="576" cy="1152"/>
              </a:xfrm>
            </p:grpSpPr>
            <p:sp>
              <p:nvSpPr>
                <p:cNvPr id="20758" name="Arc 153"/>
                <p:cNvSpPr>
                  <a:spLocks noChangeAspect="1"/>
                </p:cNvSpPr>
                <p:nvPr/>
              </p:nvSpPr>
              <p:spPr bwMode="auto">
                <a:xfrm>
                  <a:off x="2832" y="1776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0759" name="Arc 154"/>
                <p:cNvSpPr>
                  <a:spLocks noChangeAspect="1"/>
                </p:cNvSpPr>
                <p:nvPr/>
              </p:nvSpPr>
              <p:spPr bwMode="auto">
                <a:xfrm flipV="1">
                  <a:off x="2832" y="2352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20658" name="Group 155"/>
              <p:cNvGrpSpPr>
                <a:grpSpLocks noChangeAspect="1"/>
              </p:cNvGrpSpPr>
              <p:nvPr/>
            </p:nvGrpSpPr>
            <p:grpSpPr bwMode="auto">
              <a:xfrm>
                <a:off x="2832" y="3312"/>
                <a:ext cx="144" cy="192"/>
                <a:chOff x="2832" y="1776"/>
                <a:chExt cx="576" cy="1152"/>
              </a:xfrm>
            </p:grpSpPr>
            <p:sp>
              <p:nvSpPr>
                <p:cNvPr id="20756" name="Arc 156"/>
                <p:cNvSpPr>
                  <a:spLocks noChangeAspect="1"/>
                </p:cNvSpPr>
                <p:nvPr/>
              </p:nvSpPr>
              <p:spPr bwMode="auto">
                <a:xfrm>
                  <a:off x="2832" y="1776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0757" name="Arc 157"/>
                <p:cNvSpPr>
                  <a:spLocks noChangeAspect="1"/>
                </p:cNvSpPr>
                <p:nvPr/>
              </p:nvSpPr>
              <p:spPr bwMode="auto">
                <a:xfrm flipV="1">
                  <a:off x="2832" y="2352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20659" name="Group 158"/>
              <p:cNvGrpSpPr>
                <a:grpSpLocks noChangeAspect="1"/>
              </p:cNvGrpSpPr>
              <p:nvPr/>
            </p:nvGrpSpPr>
            <p:grpSpPr bwMode="auto">
              <a:xfrm>
                <a:off x="2832" y="3504"/>
                <a:ext cx="144" cy="192"/>
                <a:chOff x="2832" y="1776"/>
                <a:chExt cx="576" cy="1152"/>
              </a:xfrm>
            </p:grpSpPr>
            <p:sp>
              <p:nvSpPr>
                <p:cNvPr id="20754" name="Arc 159"/>
                <p:cNvSpPr>
                  <a:spLocks noChangeAspect="1"/>
                </p:cNvSpPr>
                <p:nvPr/>
              </p:nvSpPr>
              <p:spPr bwMode="auto">
                <a:xfrm>
                  <a:off x="2832" y="1776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0755" name="Arc 160"/>
                <p:cNvSpPr>
                  <a:spLocks noChangeAspect="1"/>
                </p:cNvSpPr>
                <p:nvPr/>
              </p:nvSpPr>
              <p:spPr bwMode="auto">
                <a:xfrm flipV="1">
                  <a:off x="2832" y="2352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20660" name="Group 161"/>
              <p:cNvGrpSpPr>
                <a:grpSpLocks noChangeAspect="1"/>
              </p:cNvGrpSpPr>
              <p:nvPr/>
            </p:nvGrpSpPr>
            <p:grpSpPr bwMode="auto">
              <a:xfrm>
                <a:off x="2832" y="3696"/>
                <a:ext cx="144" cy="192"/>
                <a:chOff x="2832" y="1776"/>
                <a:chExt cx="576" cy="1152"/>
              </a:xfrm>
            </p:grpSpPr>
            <p:sp>
              <p:nvSpPr>
                <p:cNvPr id="20752" name="Arc 162"/>
                <p:cNvSpPr>
                  <a:spLocks noChangeAspect="1"/>
                </p:cNvSpPr>
                <p:nvPr/>
              </p:nvSpPr>
              <p:spPr bwMode="auto">
                <a:xfrm>
                  <a:off x="2832" y="1776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0753" name="Arc 163"/>
                <p:cNvSpPr>
                  <a:spLocks noChangeAspect="1"/>
                </p:cNvSpPr>
                <p:nvPr/>
              </p:nvSpPr>
              <p:spPr bwMode="auto">
                <a:xfrm flipV="1">
                  <a:off x="2832" y="2352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</p:grpSp>
        <p:sp>
          <p:nvSpPr>
            <p:cNvPr id="20744" name="Line 164"/>
            <p:cNvSpPr>
              <a:spLocks noChangeAspect="1" noChangeShapeType="1"/>
            </p:cNvSpPr>
            <p:nvPr/>
          </p:nvSpPr>
          <p:spPr bwMode="auto">
            <a:xfrm flipH="1">
              <a:off x="3120" y="1968"/>
              <a:ext cx="1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745" name="Line 165"/>
            <p:cNvSpPr>
              <a:spLocks noChangeAspect="1" noChangeShapeType="1"/>
            </p:cNvSpPr>
            <p:nvPr/>
          </p:nvSpPr>
          <p:spPr bwMode="auto">
            <a:xfrm flipH="1">
              <a:off x="3120" y="2304"/>
              <a:ext cx="1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0685" name="Group 166"/>
          <p:cNvGrpSpPr>
            <a:grpSpLocks noChangeAspect="1"/>
          </p:cNvGrpSpPr>
          <p:nvPr/>
        </p:nvGrpSpPr>
        <p:grpSpPr bwMode="auto">
          <a:xfrm>
            <a:off x="1028700" y="3754128"/>
            <a:ext cx="142875" cy="198437"/>
            <a:chOff x="3312" y="2640"/>
            <a:chExt cx="384" cy="480"/>
          </a:xfrm>
        </p:grpSpPr>
        <p:sp>
          <p:nvSpPr>
            <p:cNvPr id="20739" name="Line 167"/>
            <p:cNvSpPr>
              <a:spLocks noChangeAspect="1" noChangeShapeType="1"/>
            </p:cNvSpPr>
            <p:nvPr/>
          </p:nvSpPr>
          <p:spPr bwMode="auto">
            <a:xfrm>
              <a:off x="3312" y="2928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740" name="Line 168"/>
            <p:cNvSpPr>
              <a:spLocks noChangeAspect="1" noChangeShapeType="1"/>
            </p:cNvSpPr>
            <p:nvPr/>
          </p:nvSpPr>
          <p:spPr bwMode="auto">
            <a:xfrm>
              <a:off x="3408" y="3024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741" name="Line 169"/>
            <p:cNvSpPr>
              <a:spLocks noChangeAspect="1" noChangeShapeType="1"/>
            </p:cNvSpPr>
            <p:nvPr/>
          </p:nvSpPr>
          <p:spPr bwMode="auto">
            <a:xfrm>
              <a:off x="3456" y="3120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742" name="Line 170"/>
            <p:cNvSpPr>
              <a:spLocks noChangeAspect="1" noChangeShapeType="1"/>
            </p:cNvSpPr>
            <p:nvPr/>
          </p:nvSpPr>
          <p:spPr bwMode="auto">
            <a:xfrm flipV="1">
              <a:off x="3504" y="264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0688" name="Group 171"/>
          <p:cNvGrpSpPr>
            <a:grpSpLocks noChangeAspect="1"/>
          </p:cNvGrpSpPr>
          <p:nvPr/>
        </p:nvGrpSpPr>
        <p:grpSpPr bwMode="auto">
          <a:xfrm>
            <a:off x="1314450" y="3620778"/>
            <a:ext cx="501650" cy="274637"/>
            <a:chOff x="2880" y="3120"/>
            <a:chExt cx="336" cy="198"/>
          </a:xfrm>
        </p:grpSpPr>
        <p:sp>
          <p:nvSpPr>
            <p:cNvPr id="20737" name="Text Box 172"/>
            <p:cNvSpPr txBox="1">
              <a:spLocks noChangeAspect="1" noChangeArrowheads="1"/>
            </p:cNvSpPr>
            <p:nvPr/>
          </p:nvSpPr>
          <p:spPr bwMode="auto">
            <a:xfrm>
              <a:off x="2880" y="3120"/>
              <a:ext cx="336" cy="1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200" dirty="0">
                  <a:cs typeface="Arial" pitchFamily="34" charset="0"/>
                </a:rPr>
                <a:t>V</a:t>
              </a:r>
              <a:r>
                <a:rPr lang="en-US" sz="1200" baseline="-25000" dirty="0">
                  <a:cs typeface="Arial" pitchFamily="34" charset="0"/>
                </a:rPr>
                <a:t>M</a:t>
              </a:r>
              <a:endParaRPr lang="en-US" sz="1200" dirty="0">
                <a:cs typeface="Arial" pitchFamily="34" charset="0"/>
              </a:endParaRPr>
            </a:p>
          </p:txBody>
        </p:sp>
        <p:sp>
          <p:nvSpPr>
            <p:cNvPr id="20738" name="Oval 173"/>
            <p:cNvSpPr>
              <a:spLocks noChangeAspect="1" noChangeArrowheads="1"/>
            </p:cNvSpPr>
            <p:nvPr/>
          </p:nvSpPr>
          <p:spPr bwMode="auto">
            <a:xfrm>
              <a:off x="2880" y="3120"/>
              <a:ext cx="240" cy="19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20498" name="Line 174"/>
          <p:cNvSpPr>
            <a:spLocks noChangeAspect="1" noChangeShapeType="1"/>
          </p:cNvSpPr>
          <p:nvPr/>
        </p:nvSpPr>
        <p:spPr bwMode="auto">
          <a:xfrm flipH="1">
            <a:off x="1671638" y="375412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0499" name="Line 175"/>
          <p:cNvSpPr>
            <a:spLocks noChangeAspect="1" noChangeShapeType="1"/>
          </p:cNvSpPr>
          <p:nvPr/>
        </p:nvSpPr>
        <p:spPr bwMode="auto">
          <a:xfrm flipH="1">
            <a:off x="1100138" y="3754128"/>
            <a:ext cx="2143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0500" name="Line 176"/>
          <p:cNvSpPr>
            <a:spLocks noChangeAspect="1" noChangeShapeType="1"/>
          </p:cNvSpPr>
          <p:nvPr/>
        </p:nvSpPr>
        <p:spPr bwMode="auto">
          <a:xfrm flipH="1">
            <a:off x="1100138" y="3290578"/>
            <a:ext cx="2143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20689" name="Group 177"/>
          <p:cNvGrpSpPr>
            <a:grpSpLocks noChangeAspect="1"/>
          </p:cNvGrpSpPr>
          <p:nvPr/>
        </p:nvGrpSpPr>
        <p:grpSpPr bwMode="auto">
          <a:xfrm>
            <a:off x="1028700" y="3290578"/>
            <a:ext cx="142875" cy="198437"/>
            <a:chOff x="3312" y="2640"/>
            <a:chExt cx="384" cy="480"/>
          </a:xfrm>
        </p:grpSpPr>
        <p:sp>
          <p:nvSpPr>
            <p:cNvPr id="20733" name="Line 178"/>
            <p:cNvSpPr>
              <a:spLocks noChangeAspect="1" noChangeShapeType="1"/>
            </p:cNvSpPr>
            <p:nvPr/>
          </p:nvSpPr>
          <p:spPr bwMode="auto">
            <a:xfrm>
              <a:off x="3312" y="2928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734" name="Line 179"/>
            <p:cNvSpPr>
              <a:spLocks noChangeAspect="1" noChangeShapeType="1"/>
            </p:cNvSpPr>
            <p:nvPr/>
          </p:nvSpPr>
          <p:spPr bwMode="auto">
            <a:xfrm>
              <a:off x="3408" y="3024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735" name="Line 180"/>
            <p:cNvSpPr>
              <a:spLocks noChangeAspect="1" noChangeShapeType="1"/>
            </p:cNvSpPr>
            <p:nvPr/>
          </p:nvSpPr>
          <p:spPr bwMode="auto">
            <a:xfrm>
              <a:off x="3456" y="3120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736" name="Line 181"/>
            <p:cNvSpPr>
              <a:spLocks noChangeAspect="1" noChangeShapeType="1"/>
            </p:cNvSpPr>
            <p:nvPr/>
          </p:nvSpPr>
          <p:spPr bwMode="auto">
            <a:xfrm flipV="1">
              <a:off x="3504" y="264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0502" name="Line 182"/>
          <p:cNvSpPr>
            <a:spLocks noChangeAspect="1" noChangeShapeType="1"/>
          </p:cNvSpPr>
          <p:nvPr/>
        </p:nvSpPr>
        <p:spPr bwMode="auto">
          <a:xfrm>
            <a:off x="2601913" y="3290578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20690" name="Group 183"/>
          <p:cNvGrpSpPr>
            <a:grpSpLocks noChangeAspect="1"/>
          </p:cNvGrpSpPr>
          <p:nvPr/>
        </p:nvGrpSpPr>
        <p:grpSpPr bwMode="auto">
          <a:xfrm>
            <a:off x="1314450" y="3157228"/>
            <a:ext cx="428625" cy="274637"/>
            <a:chOff x="2880" y="2688"/>
            <a:chExt cx="288" cy="198"/>
          </a:xfrm>
        </p:grpSpPr>
        <p:sp>
          <p:nvSpPr>
            <p:cNvPr id="20731" name="Text Box 184"/>
            <p:cNvSpPr txBox="1">
              <a:spLocks noChangeAspect="1" noChangeArrowheads="1"/>
            </p:cNvSpPr>
            <p:nvPr/>
          </p:nvSpPr>
          <p:spPr bwMode="auto">
            <a:xfrm>
              <a:off x="2880" y="2688"/>
              <a:ext cx="288" cy="1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200" dirty="0">
                  <a:cs typeface="Arial" pitchFamily="34" charset="0"/>
                </a:rPr>
                <a:t>V</a:t>
              </a:r>
              <a:r>
                <a:rPr lang="en-US" sz="1200" baseline="-25000" dirty="0">
                  <a:cs typeface="Arial" pitchFamily="34" charset="0"/>
                </a:rPr>
                <a:t>R</a:t>
              </a:r>
              <a:endParaRPr lang="en-US" sz="1200" dirty="0">
                <a:cs typeface="Arial" pitchFamily="34" charset="0"/>
              </a:endParaRPr>
            </a:p>
          </p:txBody>
        </p:sp>
        <p:sp>
          <p:nvSpPr>
            <p:cNvPr id="20732" name="Oval 185"/>
            <p:cNvSpPr>
              <a:spLocks noChangeAspect="1" noChangeArrowheads="1"/>
            </p:cNvSpPr>
            <p:nvPr/>
          </p:nvSpPr>
          <p:spPr bwMode="auto">
            <a:xfrm>
              <a:off x="2880" y="2688"/>
              <a:ext cx="240" cy="19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20504" name="Line 186"/>
          <p:cNvSpPr>
            <a:spLocks noChangeAspect="1" noChangeShapeType="1"/>
          </p:cNvSpPr>
          <p:nvPr/>
        </p:nvSpPr>
        <p:spPr bwMode="auto">
          <a:xfrm flipH="1">
            <a:off x="1671638" y="329057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0505" name="Oval 187"/>
          <p:cNvSpPr>
            <a:spLocks noChangeAspect="1" noChangeArrowheads="1"/>
          </p:cNvSpPr>
          <p:nvPr/>
        </p:nvSpPr>
        <p:spPr bwMode="auto">
          <a:xfrm>
            <a:off x="2530475" y="3249303"/>
            <a:ext cx="71438" cy="666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506" name="Oval 188"/>
          <p:cNvSpPr>
            <a:spLocks noChangeAspect="1" noChangeArrowheads="1"/>
          </p:cNvSpPr>
          <p:nvPr/>
        </p:nvSpPr>
        <p:spPr bwMode="auto">
          <a:xfrm>
            <a:off x="2530475" y="3712853"/>
            <a:ext cx="71438" cy="666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507" name="Oval 189"/>
          <p:cNvSpPr>
            <a:spLocks noChangeAspect="1" noChangeArrowheads="1"/>
          </p:cNvSpPr>
          <p:nvPr/>
        </p:nvSpPr>
        <p:spPr bwMode="auto">
          <a:xfrm>
            <a:off x="1816100" y="3249303"/>
            <a:ext cx="71438" cy="666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508" name="Oval 190"/>
          <p:cNvSpPr>
            <a:spLocks noChangeAspect="1" noChangeArrowheads="1"/>
          </p:cNvSpPr>
          <p:nvPr/>
        </p:nvSpPr>
        <p:spPr bwMode="auto">
          <a:xfrm>
            <a:off x="1816100" y="3712853"/>
            <a:ext cx="71438" cy="666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509" name="Text Box 191"/>
          <p:cNvSpPr txBox="1">
            <a:spLocks noChangeArrowheads="1"/>
          </p:cNvSpPr>
          <p:nvPr/>
        </p:nvSpPr>
        <p:spPr bwMode="auto">
          <a:xfrm>
            <a:off x="863600" y="3965265"/>
            <a:ext cx="26479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200" b="1" dirty="0">
                <a:cs typeface="Arial" pitchFamily="34" charset="0"/>
              </a:rPr>
              <a:t>3.)</a:t>
            </a:r>
            <a:r>
              <a:rPr lang="en-US" sz="1200" dirty="0">
                <a:cs typeface="Arial" pitchFamily="34" charset="0"/>
              </a:rPr>
              <a:t>  </a:t>
            </a:r>
            <a:r>
              <a:rPr lang="en-US" sz="1200" b="1" dirty="0">
                <a:cs typeface="Arial" pitchFamily="34" charset="0"/>
              </a:rPr>
              <a:t>CAPACITVE</a:t>
            </a:r>
            <a:r>
              <a:rPr lang="en-US" sz="1200" dirty="0">
                <a:cs typeface="Arial" pitchFamily="34" charset="0"/>
              </a:rPr>
              <a:t> Inter-Winding</a:t>
            </a:r>
          </a:p>
        </p:txBody>
      </p:sp>
      <p:sp>
        <p:nvSpPr>
          <p:cNvPr id="20510" name="AutoShape 192"/>
          <p:cNvSpPr>
            <a:spLocks noChangeArrowheads="1"/>
          </p:cNvSpPr>
          <p:nvPr/>
        </p:nvSpPr>
        <p:spPr bwMode="auto">
          <a:xfrm>
            <a:off x="3346450" y="4392303"/>
            <a:ext cx="247650" cy="153987"/>
          </a:xfrm>
          <a:prstGeom prst="rightArrow">
            <a:avLst>
              <a:gd name="adj1" fmla="val 50000"/>
              <a:gd name="adj2" fmla="val 40206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511" name="Text Box 193"/>
          <p:cNvSpPr txBox="1">
            <a:spLocks noChangeArrowheads="1"/>
          </p:cNvSpPr>
          <p:nvPr/>
        </p:nvSpPr>
        <p:spPr bwMode="auto">
          <a:xfrm>
            <a:off x="4152900" y="4252603"/>
            <a:ext cx="15716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000" dirty="0">
                <a:cs typeface="Arial" pitchFamily="34" charset="0"/>
              </a:rPr>
              <a:t>Looks at Capacitance between Windings</a:t>
            </a:r>
            <a:endParaRPr lang="en-US" sz="1000" b="1" dirty="0">
              <a:cs typeface="Arial" pitchFamily="34" charset="0"/>
            </a:endParaRPr>
          </a:p>
        </p:txBody>
      </p:sp>
      <p:grpSp>
        <p:nvGrpSpPr>
          <p:cNvPr id="20691" name="Group 194"/>
          <p:cNvGrpSpPr>
            <a:grpSpLocks/>
          </p:cNvGrpSpPr>
          <p:nvPr/>
        </p:nvGrpSpPr>
        <p:grpSpPr bwMode="auto">
          <a:xfrm>
            <a:off x="3759200" y="4176403"/>
            <a:ext cx="249238" cy="690562"/>
            <a:chOff x="4416" y="3648"/>
            <a:chExt cx="192" cy="480"/>
          </a:xfrm>
        </p:grpSpPr>
        <p:sp>
          <p:nvSpPr>
            <p:cNvPr id="20727" name="Line 195"/>
            <p:cNvSpPr>
              <a:spLocks noChangeShapeType="1"/>
            </p:cNvSpPr>
            <p:nvPr/>
          </p:nvSpPr>
          <p:spPr bwMode="auto">
            <a:xfrm>
              <a:off x="4416" y="3840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728" name="Line 196"/>
            <p:cNvSpPr>
              <a:spLocks noChangeShapeType="1"/>
            </p:cNvSpPr>
            <p:nvPr/>
          </p:nvSpPr>
          <p:spPr bwMode="auto">
            <a:xfrm>
              <a:off x="4416" y="3936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729" name="Line 197"/>
            <p:cNvSpPr>
              <a:spLocks noChangeShapeType="1"/>
            </p:cNvSpPr>
            <p:nvPr/>
          </p:nvSpPr>
          <p:spPr bwMode="auto">
            <a:xfrm flipV="1">
              <a:off x="4512" y="3648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730" name="Line 198"/>
            <p:cNvSpPr>
              <a:spLocks noChangeShapeType="1"/>
            </p:cNvSpPr>
            <p:nvPr/>
          </p:nvSpPr>
          <p:spPr bwMode="auto">
            <a:xfrm flipV="1">
              <a:off x="4512" y="393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0692" name="Group 199"/>
          <p:cNvGrpSpPr>
            <a:grpSpLocks noChangeAspect="1"/>
          </p:cNvGrpSpPr>
          <p:nvPr/>
        </p:nvGrpSpPr>
        <p:grpSpPr bwMode="auto">
          <a:xfrm>
            <a:off x="1866900" y="4371665"/>
            <a:ext cx="279400" cy="454025"/>
            <a:chOff x="3120" y="1968"/>
            <a:chExt cx="192" cy="336"/>
          </a:xfrm>
        </p:grpSpPr>
        <p:grpSp>
          <p:nvGrpSpPr>
            <p:cNvPr id="20693" name="Group 200"/>
            <p:cNvGrpSpPr>
              <a:grpSpLocks noChangeAspect="1"/>
            </p:cNvGrpSpPr>
            <p:nvPr/>
          </p:nvGrpSpPr>
          <p:grpSpPr bwMode="auto">
            <a:xfrm>
              <a:off x="3235" y="1968"/>
              <a:ext cx="77" cy="336"/>
              <a:chOff x="2832" y="2736"/>
              <a:chExt cx="144" cy="1152"/>
            </a:xfrm>
          </p:grpSpPr>
          <p:grpSp>
            <p:nvGrpSpPr>
              <p:cNvPr id="20706" name="Group 201"/>
              <p:cNvGrpSpPr>
                <a:grpSpLocks noChangeAspect="1"/>
              </p:cNvGrpSpPr>
              <p:nvPr/>
            </p:nvGrpSpPr>
            <p:grpSpPr bwMode="auto">
              <a:xfrm>
                <a:off x="2832" y="2736"/>
                <a:ext cx="144" cy="192"/>
                <a:chOff x="2832" y="1776"/>
                <a:chExt cx="576" cy="1152"/>
              </a:xfrm>
            </p:grpSpPr>
            <p:sp>
              <p:nvSpPr>
                <p:cNvPr id="20725" name="Arc 202"/>
                <p:cNvSpPr>
                  <a:spLocks noChangeAspect="1"/>
                </p:cNvSpPr>
                <p:nvPr/>
              </p:nvSpPr>
              <p:spPr bwMode="auto">
                <a:xfrm>
                  <a:off x="2832" y="1776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0726" name="Arc 203"/>
                <p:cNvSpPr>
                  <a:spLocks noChangeAspect="1"/>
                </p:cNvSpPr>
                <p:nvPr/>
              </p:nvSpPr>
              <p:spPr bwMode="auto">
                <a:xfrm flipV="1">
                  <a:off x="2832" y="2352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20709" name="Group 204"/>
              <p:cNvGrpSpPr>
                <a:grpSpLocks noChangeAspect="1"/>
              </p:cNvGrpSpPr>
              <p:nvPr/>
            </p:nvGrpSpPr>
            <p:grpSpPr bwMode="auto">
              <a:xfrm>
                <a:off x="2832" y="2928"/>
                <a:ext cx="144" cy="192"/>
                <a:chOff x="2832" y="1776"/>
                <a:chExt cx="576" cy="1152"/>
              </a:xfrm>
            </p:grpSpPr>
            <p:sp>
              <p:nvSpPr>
                <p:cNvPr id="20723" name="Arc 205"/>
                <p:cNvSpPr>
                  <a:spLocks noChangeAspect="1"/>
                </p:cNvSpPr>
                <p:nvPr/>
              </p:nvSpPr>
              <p:spPr bwMode="auto">
                <a:xfrm>
                  <a:off x="2832" y="1776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0724" name="Arc 206"/>
                <p:cNvSpPr>
                  <a:spLocks noChangeAspect="1"/>
                </p:cNvSpPr>
                <p:nvPr/>
              </p:nvSpPr>
              <p:spPr bwMode="auto">
                <a:xfrm flipV="1">
                  <a:off x="2832" y="2352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20710" name="Group 207"/>
              <p:cNvGrpSpPr>
                <a:grpSpLocks noChangeAspect="1"/>
              </p:cNvGrpSpPr>
              <p:nvPr/>
            </p:nvGrpSpPr>
            <p:grpSpPr bwMode="auto">
              <a:xfrm>
                <a:off x="2832" y="3120"/>
                <a:ext cx="144" cy="192"/>
                <a:chOff x="2832" y="1776"/>
                <a:chExt cx="576" cy="1152"/>
              </a:xfrm>
            </p:grpSpPr>
            <p:sp>
              <p:nvSpPr>
                <p:cNvPr id="20721" name="Arc 208"/>
                <p:cNvSpPr>
                  <a:spLocks noChangeAspect="1"/>
                </p:cNvSpPr>
                <p:nvPr/>
              </p:nvSpPr>
              <p:spPr bwMode="auto">
                <a:xfrm>
                  <a:off x="2832" y="1776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0722" name="Arc 209"/>
                <p:cNvSpPr>
                  <a:spLocks noChangeAspect="1"/>
                </p:cNvSpPr>
                <p:nvPr/>
              </p:nvSpPr>
              <p:spPr bwMode="auto">
                <a:xfrm flipV="1">
                  <a:off x="2832" y="2352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20711" name="Group 210"/>
              <p:cNvGrpSpPr>
                <a:grpSpLocks noChangeAspect="1"/>
              </p:cNvGrpSpPr>
              <p:nvPr/>
            </p:nvGrpSpPr>
            <p:grpSpPr bwMode="auto">
              <a:xfrm>
                <a:off x="2832" y="3312"/>
                <a:ext cx="144" cy="192"/>
                <a:chOff x="2832" y="1776"/>
                <a:chExt cx="576" cy="1152"/>
              </a:xfrm>
            </p:grpSpPr>
            <p:sp>
              <p:nvSpPr>
                <p:cNvPr id="20719" name="Arc 211"/>
                <p:cNvSpPr>
                  <a:spLocks noChangeAspect="1"/>
                </p:cNvSpPr>
                <p:nvPr/>
              </p:nvSpPr>
              <p:spPr bwMode="auto">
                <a:xfrm>
                  <a:off x="2832" y="1776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0720" name="Arc 212"/>
                <p:cNvSpPr>
                  <a:spLocks noChangeAspect="1"/>
                </p:cNvSpPr>
                <p:nvPr/>
              </p:nvSpPr>
              <p:spPr bwMode="auto">
                <a:xfrm flipV="1">
                  <a:off x="2832" y="2352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20712" name="Group 213"/>
              <p:cNvGrpSpPr>
                <a:grpSpLocks noChangeAspect="1"/>
              </p:cNvGrpSpPr>
              <p:nvPr/>
            </p:nvGrpSpPr>
            <p:grpSpPr bwMode="auto">
              <a:xfrm>
                <a:off x="2832" y="3504"/>
                <a:ext cx="144" cy="192"/>
                <a:chOff x="2832" y="1776"/>
                <a:chExt cx="576" cy="1152"/>
              </a:xfrm>
            </p:grpSpPr>
            <p:sp>
              <p:nvSpPr>
                <p:cNvPr id="20717" name="Arc 214"/>
                <p:cNvSpPr>
                  <a:spLocks noChangeAspect="1"/>
                </p:cNvSpPr>
                <p:nvPr/>
              </p:nvSpPr>
              <p:spPr bwMode="auto">
                <a:xfrm>
                  <a:off x="2832" y="1776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0718" name="Arc 215"/>
                <p:cNvSpPr>
                  <a:spLocks noChangeAspect="1"/>
                </p:cNvSpPr>
                <p:nvPr/>
              </p:nvSpPr>
              <p:spPr bwMode="auto">
                <a:xfrm flipV="1">
                  <a:off x="2832" y="2352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20713" name="Group 216"/>
              <p:cNvGrpSpPr>
                <a:grpSpLocks noChangeAspect="1"/>
              </p:cNvGrpSpPr>
              <p:nvPr/>
            </p:nvGrpSpPr>
            <p:grpSpPr bwMode="auto">
              <a:xfrm>
                <a:off x="2832" y="3696"/>
                <a:ext cx="144" cy="192"/>
                <a:chOff x="2832" y="1776"/>
                <a:chExt cx="576" cy="1152"/>
              </a:xfrm>
            </p:grpSpPr>
            <p:sp>
              <p:nvSpPr>
                <p:cNvPr id="20715" name="Arc 217"/>
                <p:cNvSpPr>
                  <a:spLocks noChangeAspect="1"/>
                </p:cNvSpPr>
                <p:nvPr/>
              </p:nvSpPr>
              <p:spPr bwMode="auto">
                <a:xfrm>
                  <a:off x="2832" y="1776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0716" name="Arc 218"/>
                <p:cNvSpPr>
                  <a:spLocks noChangeAspect="1"/>
                </p:cNvSpPr>
                <p:nvPr/>
              </p:nvSpPr>
              <p:spPr bwMode="auto">
                <a:xfrm flipV="1">
                  <a:off x="2832" y="2352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</p:grpSp>
        <p:sp>
          <p:nvSpPr>
            <p:cNvPr id="20707" name="Line 219"/>
            <p:cNvSpPr>
              <a:spLocks noChangeAspect="1" noChangeShapeType="1"/>
            </p:cNvSpPr>
            <p:nvPr/>
          </p:nvSpPr>
          <p:spPr bwMode="auto">
            <a:xfrm flipH="1">
              <a:off x="3120" y="1968"/>
              <a:ext cx="1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708" name="Line 220"/>
            <p:cNvSpPr>
              <a:spLocks noChangeAspect="1" noChangeShapeType="1"/>
            </p:cNvSpPr>
            <p:nvPr/>
          </p:nvSpPr>
          <p:spPr bwMode="auto">
            <a:xfrm flipH="1">
              <a:off x="3120" y="2304"/>
              <a:ext cx="1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0714" name="Group 221"/>
          <p:cNvGrpSpPr>
            <a:grpSpLocks noChangeAspect="1"/>
          </p:cNvGrpSpPr>
          <p:nvPr/>
        </p:nvGrpSpPr>
        <p:grpSpPr bwMode="auto">
          <a:xfrm flipH="1">
            <a:off x="2216150" y="4371665"/>
            <a:ext cx="279400" cy="454025"/>
            <a:chOff x="3120" y="1968"/>
            <a:chExt cx="192" cy="336"/>
          </a:xfrm>
        </p:grpSpPr>
        <p:grpSp>
          <p:nvGrpSpPr>
            <p:cNvPr id="20743" name="Group 222"/>
            <p:cNvGrpSpPr>
              <a:grpSpLocks noChangeAspect="1"/>
            </p:cNvGrpSpPr>
            <p:nvPr/>
          </p:nvGrpSpPr>
          <p:grpSpPr bwMode="auto">
            <a:xfrm>
              <a:off x="3235" y="1968"/>
              <a:ext cx="77" cy="336"/>
              <a:chOff x="2832" y="2736"/>
              <a:chExt cx="144" cy="1152"/>
            </a:xfrm>
          </p:grpSpPr>
          <p:grpSp>
            <p:nvGrpSpPr>
              <p:cNvPr id="20746" name="Group 223"/>
              <p:cNvGrpSpPr>
                <a:grpSpLocks noChangeAspect="1"/>
              </p:cNvGrpSpPr>
              <p:nvPr/>
            </p:nvGrpSpPr>
            <p:grpSpPr bwMode="auto">
              <a:xfrm>
                <a:off x="2832" y="2736"/>
                <a:ext cx="144" cy="192"/>
                <a:chOff x="2832" y="1776"/>
                <a:chExt cx="576" cy="1152"/>
              </a:xfrm>
            </p:grpSpPr>
            <p:sp>
              <p:nvSpPr>
                <p:cNvPr id="20704" name="Arc 224"/>
                <p:cNvSpPr>
                  <a:spLocks noChangeAspect="1"/>
                </p:cNvSpPr>
                <p:nvPr/>
              </p:nvSpPr>
              <p:spPr bwMode="auto">
                <a:xfrm>
                  <a:off x="2832" y="1776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0705" name="Arc 225"/>
                <p:cNvSpPr>
                  <a:spLocks noChangeAspect="1"/>
                </p:cNvSpPr>
                <p:nvPr/>
              </p:nvSpPr>
              <p:spPr bwMode="auto">
                <a:xfrm flipV="1">
                  <a:off x="2832" y="2352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20747" name="Group 226"/>
              <p:cNvGrpSpPr>
                <a:grpSpLocks noChangeAspect="1"/>
              </p:cNvGrpSpPr>
              <p:nvPr/>
            </p:nvGrpSpPr>
            <p:grpSpPr bwMode="auto">
              <a:xfrm>
                <a:off x="2832" y="2928"/>
                <a:ext cx="144" cy="192"/>
                <a:chOff x="2832" y="1776"/>
                <a:chExt cx="576" cy="1152"/>
              </a:xfrm>
            </p:grpSpPr>
            <p:sp>
              <p:nvSpPr>
                <p:cNvPr id="20702" name="Arc 227"/>
                <p:cNvSpPr>
                  <a:spLocks noChangeAspect="1"/>
                </p:cNvSpPr>
                <p:nvPr/>
              </p:nvSpPr>
              <p:spPr bwMode="auto">
                <a:xfrm>
                  <a:off x="2832" y="1776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0703" name="Arc 228"/>
                <p:cNvSpPr>
                  <a:spLocks noChangeAspect="1"/>
                </p:cNvSpPr>
                <p:nvPr/>
              </p:nvSpPr>
              <p:spPr bwMode="auto">
                <a:xfrm flipV="1">
                  <a:off x="2832" y="2352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20748" name="Group 229"/>
              <p:cNvGrpSpPr>
                <a:grpSpLocks noChangeAspect="1"/>
              </p:cNvGrpSpPr>
              <p:nvPr/>
            </p:nvGrpSpPr>
            <p:grpSpPr bwMode="auto">
              <a:xfrm>
                <a:off x="2832" y="3120"/>
                <a:ext cx="144" cy="192"/>
                <a:chOff x="2832" y="1776"/>
                <a:chExt cx="576" cy="1152"/>
              </a:xfrm>
            </p:grpSpPr>
            <p:sp>
              <p:nvSpPr>
                <p:cNvPr id="20700" name="Arc 230"/>
                <p:cNvSpPr>
                  <a:spLocks noChangeAspect="1"/>
                </p:cNvSpPr>
                <p:nvPr/>
              </p:nvSpPr>
              <p:spPr bwMode="auto">
                <a:xfrm>
                  <a:off x="2832" y="1776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0701" name="Arc 231"/>
                <p:cNvSpPr>
                  <a:spLocks noChangeAspect="1"/>
                </p:cNvSpPr>
                <p:nvPr/>
              </p:nvSpPr>
              <p:spPr bwMode="auto">
                <a:xfrm flipV="1">
                  <a:off x="2832" y="2352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20749" name="Group 232"/>
              <p:cNvGrpSpPr>
                <a:grpSpLocks noChangeAspect="1"/>
              </p:cNvGrpSpPr>
              <p:nvPr/>
            </p:nvGrpSpPr>
            <p:grpSpPr bwMode="auto">
              <a:xfrm>
                <a:off x="2832" y="3312"/>
                <a:ext cx="144" cy="192"/>
                <a:chOff x="2832" y="1776"/>
                <a:chExt cx="576" cy="1152"/>
              </a:xfrm>
            </p:grpSpPr>
            <p:sp>
              <p:nvSpPr>
                <p:cNvPr id="20698" name="Arc 233"/>
                <p:cNvSpPr>
                  <a:spLocks noChangeAspect="1"/>
                </p:cNvSpPr>
                <p:nvPr/>
              </p:nvSpPr>
              <p:spPr bwMode="auto">
                <a:xfrm>
                  <a:off x="2832" y="1776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0699" name="Arc 234"/>
                <p:cNvSpPr>
                  <a:spLocks noChangeAspect="1"/>
                </p:cNvSpPr>
                <p:nvPr/>
              </p:nvSpPr>
              <p:spPr bwMode="auto">
                <a:xfrm flipV="1">
                  <a:off x="2832" y="2352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20750" name="Group 235"/>
              <p:cNvGrpSpPr>
                <a:grpSpLocks noChangeAspect="1"/>
              </p:cNvGrpSpPr>
              <p:nvPr/>
            </p:nvGrpSpPr>
            <p:grpSpPr bwMode="auto">
              <a:xfrm>
                <a:off x="2832" y="3504"/>
                <a:ext cx="144" cy="192"/>
                <a:chOff x="2832" y="1776"/>
                <a:chExt cx="576" cy="1152"/>
              </a:xfrm>
            </p:grpSpPr>
            <p:sp>
              <p:nvSpPr>
                <p:cNvPr id="20696" name="Arc 236"/>
                <p:cNvSpPr>
                  <a:spLocks noChangeAspect="1"/>
                </p:cNvSpPr>
                <p:nvPr/>
              </p:nvSpPr>
              <p:spPr bwMode="auto">
                <a:xfrm>
                  <a:off x="2832" y="1776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0697" name="Arc 237"/>
                <p:cNvSpPr>
                  <a:spLocks noChangeAspect="1"/>
                </p:cNvSpPr>
                <p:nvPr/>
              </p:nvSpPr>
              <p:spPr bwMode="auto">
                <a:xfrm flipV="1">
                  <a:off x="2832" y="2352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20751" name="Group 238"/>
              <p:cNvGrpSpPr>
                <a:grpSpLocks noChangeAspect="1"/>
              </p:cNvGrpSpPr>
              <p:nvPr/>
            </p:nvGrpSpPr>
            <p:grpSpPr bwMode="auto">
              <a:xfrm>
                <a:off x="2832" y="3696"/>
                <a:ext cx="144" cy="192"/>
                <a:chOff x="2832" y="1776"/>
                <a:chExt cx="576" cy="1152"/>
              </a:xfrm>
            </p:grpSpPr>
            <p:sp>
              <p:nvSpPr>
                <p:cNvPr id="20694" name="Arc 239"/>
                <p:cNvSpPr>
                  <a:spLocks noChangeAspect="1"/>
                </p:cNvSpPr>
                <p:nvPr/>
              </p:nvSpPr>
              <p:spPr bwMode="auto">
                <a:xfrm>
                  <a:off x="2832" y="1776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0695" name="Arc 240"/>
                <p:cNvSpPr>
                  <a:spLocks noChangeAspect="1"/>
                </p:cNvSpPr>
                <p:nvPr/>
              </p:nvSpPr>
              <p:spPr bwMode="auto">
                <a:xfrm flipV="1">
                  <a:off x="2832" y="2352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</p:grpSp>
        <p:sp>
          <p:nvSpPr>
            <p:cNvPr id="20686" name="Line 241"/>
            <p:cNvSpPr>
              <a:spLocks noChangeAspect="1" noChangeShapeType="1"/>
            </p:cNvSpPr>
            <p:nvPr/>
          </p:nvSpPr>
          <p:spPr bwMode="auto">
            <a:xfrm flipH="1">
              <a:off x="3120" y="1968"/>
              <a:ext cx="1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87" name="Line 242"/>
            <p:cNvSpPr>
              <a:spLocks noChangeAspect="1" noChangeShapeType="1"/>
            </p:cNvSpPr>
            <p:nvPr/>
          </p:nvSpPr>
          <p:spPr bwMode="auto">
            <a:xfrm flipH="1">
              <a:off x="3120" y="2304"/>
              <a:ext cx="1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0764" name="Group 243"/>
          <p:cNvGrpSpPr>
            <a:grpSpLocks noChangeAspect="1"/>
          </p:cNvGrpSpPr>
          <p:nvPr/>
        </p:nvGrpSpPr>
        <p:grpSpPr bwMode="auto">
          <a:xfrm>
            <a:off x="3124200" y="4371665"/>
            <a:ext cx="139700" cy="195263"/>
            <a:chOff x="3312" y="2640"/>
            <a:chExt cx="384" cy="480"/>
          </a:xfrm>
        </p:grpSpPr>
        <p:sp>
          <p:nvSpPr>
            <p:cNvPr id="20681" name="Line 244"/>
            <p:cNvSpPr>
              <a:spLocks noChangeAspect="1" noChangeShapeType="1"/>
            </p:cNvSpPr>
            <p:nvPr/>
          </p:nvSpPr>
          <p:spPr bwMode="auto">
            <a:xfrm>
              <a:off x="3312" y="2928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82" name="Line 245"/>
            <p:cNvSpPr>
              <a:spLocks noChangeAspect="1" noChangeShapeType="1"/>
            </p:cNvSpPr>
            <p:nvPr/>
          </p:nvSpPr>
          <p:spPr bwMode="auto">
            <a:xfrm>
              <a:off x="3408" y="3024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83" name="Line 246"/>
            <p:cNvSpPr>
              <a:spLocks noChangeAspect="1" noChangeShapeType="1"/>
            </p:cNvSpPr>
            <p:nvPr/>
          </p:nvSpPr>
          <p:spPr bwMode="auto">
            <a:xfrm>
              <a:off x="3456" y="3120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84" name="Line 247"/>
            <p:cNvSpPr>
              <a:spLocks noChangeAspect="1" noChangeShapeType="1"/>
            </p:cNvSpPr>
            <p:nvPr/>
          </p:nvSpPr>
          <p:spPr bwMode="auto">
            <a:xfrm flipV="1">
              <a:off x="3504" y="264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0767" name="Group 248"/>
          <p:cNvGrpSpPr>
            <a:grpSpLocks noChangeAspect="1"/>
          </p:cNvGrpSpPr>
          <p:nvPr/>
        </p:nvGrpSpPr>
        <p:grpSpPr bwMode="auto">
          <a:xfrm>
            <a:off x="2705100" y="4241490"/>
            <a:ext cx="488950" cy="274638"/>
            <a:chOff x="2880" y="3120"/>
            <a:chExt cx="336" cy="202"/>
          </a:xfrm>
        </p:grpSpPr>
        <p:sp>
          <p:nvSpPr>
            <p:cNvPr id="20679" name="Text Box 249"/>
            <p:cNvSpPr txBox="1">
              <a:spLocks noChangeAspect="1" noChangeArrowheads="1"/>
            </p:cNvSpPr>
            <p:nvPr/>
          </p:nvSpPr>
          <p:spPr bwMode="auto">
            <a:xfrm>
              <a:off x="2880" y="3120"/>
              <a:ext cx="336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200" dirty="0">
                  <a:cs typeface="Arial" pitchFamily="34" charset="0"/>
                </a:rPr>
                <a:t>V</a:t>
              </a:r>
              <a:r>
                <a:rPr lang="en-US" sz="1200" baseline="-25000" dirty="0">
                  <a:cs typeface="Arial" pitchFamily="34" charset="0"/>
                </a:rPr>
                <a:t>M</a:t>
              </a:r>
              <a:endParaRPr lang="en-US" sz="1200" dirty="0">
                <a:cs typeface="Arial" pitchFamily="34" charset="0"/>
              </a:endParaRPr>
            </a:p>
          </p:txBody>
        </p:sp>
        <p:sp>
          <p:nvSpPr>
            <p:cNvPr id="20680" name="Oval 250"/>
            <p:cNvSpPr>
              <a:spLocks noChangeAspect="1" noChangeArrowheads="1"/>
            </p:cNvSpPr>
            <p:nvPr/>
          </p:nvSpPr>
          <p:spPr bwMode="auto">
            <a:xfrm>
              <a:off x="2880" y="3120"/>
              <a:ext cx="240" cy="19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20517" name="Line 251"/>
          <p:cNvSpPr>
            <a:spLocks noChangeAspect="1" noChangeShapeType="1"/>
          </p:cNvSpPr>
          <p:nvPr/>
        </p:nvSpPr>
        <p:spPr bwMode="auto">
          <a:xfrm flipH="1">
            <a:off x="3054350" y="4371665"/>
            <a:ext cx="139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0518" name="Line 252"/>
          <p:cNvSpPr>
            <a:spLocks noChangeAspect="1" noChangeShapeType="1"/>
          </p:cNvSpPr>
          <p:nvPr/>
        </p:nvSpPr>
        <p:spPr bwMode="auto">
          <a:xfrm flipH="1">
            <a:off x="1100138" y="4371665"/>
            <a:ext cx="2079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20768" name="Group 253"/>
          <p:cNvGrpSpPr>
            <a:grpSpLocks noChangeAspect="1"/>
          </p:cNvGrpSpPr>
          <p:nvPr/>
        </p:nvGrpSpPr>
        <p:grpSpPr bwMode="auto">
          <a:xfrm>
            <a:off x="1028700" y="4371665"/>
            <a:ext cx="139700" cy="195263"/>
            <a:chOff x="3312" y="2640"/>
            <a:chExt cx="384" cy="480"/>
          </a:xfrm>
        </p:grpSpPr>
        <p:sp>
          <p:nvSpPr>
            <p:cNvPr id="20675" name="Line 254"/>
            <p:cNvSpPr>
              <a:spLocks noChangeAspect="1" noChangeShapeType="1"/>
            </p:cNvSpPr>
            <p:nvPr/>
          </p:nvSpPr>
          <p:spPr bwMode="auto">
            <a:xfrm>
              <a:off x="3312" y="2928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76" name="Line 255"/>
            <p:cNvSpPr>
              <a:spLocks noChangeAspect="1" noChangeShapeType="1"/>
            </p:cNvSpPr>
            <p:nvPr/>
          </p:nvSpPr>
          <p:spPr bwMode="auto">
            <a:xfrm>
              <a:off x="3408" y="3024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77" name="Line 256"/>
            <p:cNvSpPr>
              <a:spLocks noChangeAspect="1" noChangeShapeType="1"/>
            </p:cNvSpPr>
            <p:nvPr/>
          </p:nvSpPr>
          <p:spPr bwMode="auto">
            <a:xfrm>
              <a:off x="3456" y="3120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78" name="Line 257"/>
            <p:cNvSpPr>
              <a:spLocks noChangeAspect="1" noChangeShapeType="1"/>
            </p:cNvSpPr>
            <p:nvPr/>
          </p:nvSpPr>
          <p:spPr bwMode="auto">
            <a:xfrm flipV="1">
              <a:off x="3504" y="264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0769" name="Group 258"/>
          <p:cNvGrpSpPr>
            <a:grpSpLocks noChangeAspect="1"/>
          </p:cNvGrpSpPr>
          <p:nvPr/>
        </p:nvGrpSpPr>
        <p:grpSpPr bwMode="auto">
          <a:xfrm>
            <a:off x="1308100" y="4241490"/>
            <a:ext cx="419100" cy="274638"/>
            <a:chOff x="2880" y="2688"/>
            <a:chExt cx="288" cy="202"/>
          </a:xfrm>
        </p:grpSpPr>
        <p:sp>
          <p:nvSpPr>
            <p:cNvPr id="20673" name="Text Box 259"/>
            <p:cNvSpPr txBox="1">
              <a:spLocks noChangeAspect="1" noChangeArrowheads="1"/>
            </p:cNvSpPr>
            <p:nvPr/>
          </p:nvSpPr>
          <p:spPr bwMode="auto">
            <a:xfrm>
              <a:off x="2880" y="2688"/>
              <a:ext cx="288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200" dirty="0">
                  <a:cs typeface="Arial" pitchFamily="34" charset="0"/>
                </a:rPr>
                <a:t>V</a:t>
              </a:r>
              <a:r>
                <a:rPr lang="en-US" sz="1200" baseline="-25000" dirty="0">
                  <a:cs typeface="Arial" pitchFamily="34" charset="0"/>
                </a:rPr>
                <a:t>R</a:t>
              </a:r>
              <a:endParaRPr lang="en-US" sz="1200" dirty="0">
                <a:cs typeface="Arial" pitchFamily="34" charset="0"/>
              </a:endParaRPr>
            </a:p>
          </p:txBody>
        </p:sp>
        <p:sp>
          <p:nvSpPr>
            <p:cNvPr id="20674" name="Oval 260"/>
            <p:cNvSpPr>
              <a:spLocks noChangeAspect="1" noChangeArrowheads="1"/>
            </p:cNvSpPr>
            <p:nvPr/>
          </p:nvSpPr>
          <p:spPr bwMode="auto">
            <a:xfrm>
              <a:off x="2880" y="2688"/>
              <a:ext cx="240" cy="19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20521" name="Line 261"/>
          <p:cNvSpPr>
            <a:spLocks noChangeAspect="1" noChangeShapeType="1"/>
          </p:cNvSpPr>
          <p:nvPr/>
        </p:nvSpPr>
        <p:spPr bwMode="auto">
          <a:xfrm flipH="1">
            <a:off x="1658938" y="4371665"/>
            <a:ext cx="2079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0522" name="Oval 262"/>
          <p:cNvSpPr>
            <a:spLocks noChangeAspect="1" noChangeArrowheads="1"/>
          </p:cNvSpPr>
          <p:nvPr/>
        </p:nvSpPr>
        <p:spPr bwMode="auto">
          <a:xfrm>
            <a:off x="2495550" y="4333565"/>
            <a:ext cx="69850" cy="635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523" name="Oval 263"/>
          <p:cNvSpPr>
            <a:spLocks noChangeAspect="1" noChangeArrowheads="1"/>
          </p:cNvSpPr>
          <p:nvPr/>
        </p:nvSpPr>
        <p:spPr bwMode="auto">
          <a:xfrm>
            <a:off x="2495550" y="4786003"/>
            <a:ext cx="69850" cy="6508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524" name="Oval 264"/>
          <p:cNvSpPr>
            <a:spLocks noChangeAspect="1" noChangeArrowheads="1"/>
          </p:cNvSpPr>
          <p:nvPr/>
        </p:nvSpPr>
        <p:spPr bwMode="auto">
          <a:xfrm>
            <a:off x="1798638" y="4333565"/>
            <a:ext cx="68262" cy="635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525" name="Oval 265"/>
          <p:cNvSpPr>
            <a:spLocks noChangeAspect="1" noChangeArrowheads="1"/>
          </p:cNvSpPr>
          <p:nvPr/>
        </p:nvSpPr>
        <p:spPr bwMode="auto">
          <a:xfrm>
            <a:off x="1798638" y="4786003"/>
            <a:ext cx="68262" cy="6508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526" name="Line 266"/>
          <p:cNvSpPr>
            <a:spLocks noChangeAspect="1" noChangeShapeType="1"/>
          </p:cNvSpPr>
          <p:nvPr/>
        </p:nvSpPr>
        <p:spPr bwMode="auto">
          <a:xfrm flipH="1">
            <a:off x="2495550" y="4371665"/>
            <a:ext cx="209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0527" name="Text Box 267"/>
          <p:cNvSpPr txBox="1">
            <a:spLocks noChangeArrowheads="1"/>
          </p:cNvSpPr>
          <p:nvPr/>
        </p:nvSpPr>
        <p:spPr bwMode="auto">
          <a:xfrm>
            <a:off x="863600" y="4968565"/>
            <a:ext cx="2565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200" b="1" dirty="0">
                <a:cs typeface="Arial" pitchFamily="34" charset="0"/>
              </a:rPr>
              <a:t>4.)</a:t>
            </a:r>
            <a:r>
              <a:rPr lang="en-US" sz="1200" dirty="0">
                <a:cs typeface="Arial" pitchFamily="34" charset="0"/>
              </a:rPr>
              <a:t>  </a:t>
            </a:r>
            <a:r>
              <a:rPr lang="en-US" sz="1200" b="1" dirty="0">
                <a:cs typeface="Arial" pitchFamily="34" charset="0"/>
              </a:rPr>
              <a:t>INDUCTIVE</a:t>
            </a:r>
            <a:r>
              <a:rPr lang="en-US" sz="1200" dirty="0">
                <a:cs typeface="Arial" pitchFamily="34" charset="0"/>
              </a:rPr>
              <a:t> Inter-Winding</a:t>
            </a:r>
          </a:p>
        </p:txBody>
      </p:sp>
      <p:sp>
        <p:nvSpPr>
          <p:cNvPr id="20528" name="AutoShape 268"/>
          <p:cNvSpPr>
            <a:spLocks noChangeArrowheads="1"/>
          </p:cNvSpPr>
          <p:nvPr/>
        </p:nvSpPr>
        <p:spPr bwMode="auto">
          <a:xfrm>
            <a:off x="3346450" y="5505140"/>
            <a:ext cx="247650" cy="152400"/>
          </a:xfrm>
          <a:prstGeom prst="rightArrow">
            <a:avLst>
              <a:gd name="adj1" fmla="val 50000"/>
              <a:gd name="adj2" fmla="val 40625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529" name="Text Box 269"/>
          <p:cNvSpPr txBox="1">
            <a:spLocks noChangeArrowheads="1"/>
          </p:cNvSpPr>
          <p:nvPr/>
        </p:nvSpPr>
        <p:spPr bwMode="auto">
          <a:xfrm>
            <a:off x="4152900" y="5338453"/>
            <a:ext cx="1489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000" dirty="0">
                <a:cs typeface="Arial" pitchFamily="34" charset="0"/>
              </a:rPr>
              <a:t>Looks at Inductance of BOTH Windings </a:t>
            </a:r>
            <a:endParaRPr lang="en-US" sz="1000" b="1" dirty="0">
              <a:cs typeface="Arial" pitchFamily="34" charset="0"/>
            </a:endParaRPr>
          </a:p>
        </p:txBody>
      </p:sp>
      <p:grpSp>
        <p:nvGrpSpPr>
          <p:cNvPr id="20770" name="Group 270"/>
          <p:cNvGrpSpPr>
            <a:grpSpLocks/>
          </p:cNvGrpSpPr>
          <p:nvPr/>
        </p:nvGrpSpPr>
        <p:grpSpPr bwMode="auto">
          <a:xfrm>
            <a:off x="3676650" y="5184465"/>
            <a:ext cx="133350" cy="842963"/>
            <a:chOff x="4368" y="3024"/>
            <a:chExt cx="77" cy="528"/>
          </a:xfrm>
        </p:grpSpPr>
        <p:grpSp>
          <p:nvGrpSpPr>
            <p:cNvPr id="20771" name="Group 271"/>
            <p:cNvGrpSpPr>
              <a:grpSpLocks/>
            </p:cNvGrpSpPr>
            <p:nvPr/>
          </p:nvGrpSpPr>
          <p:grpSpPr bwMode="auto">
            <a:xfrm flipH="1">
              <a:off x="4368" y="3120"/>
              <a:ext cx="77" cy="336"/>
              <a:chOff x="2832" y="2736"/>
              <a:chExt cx="144" cy="1152"/>
            </a:xfrm>
          </p:grpSpPr>
          <p:grpSp>
            <p:nvGrpSpPr>
              <p:cNvPr id="20772" name="Group 272"/>
              <p:cNvGrpSpPr>
                <a:grpSpLocks/>
              </p:cNvGrpSpPr>
              <p:nvPr/>
            </p:nvGrpSpPr>
            <p:grpSpPr bwMode="auto">
              <a:xfrm>
                <a:off x="2832" y="2736"/>
                <a:ext cx="144" cy="192"/>
                <a:chOff x="2832" y="1776"/>
                <a:chExt cx="576" cy="1152"/>
              </a:xfrm>
            </p:grpSpPr>
            <p:sp>
              <p:nvSpPr>
                <p:cNvPr id="20671" name="Arc 273"/>
                <p:cNvSpPr>
                  <a:spLocks/>
                </p:cNvSpPr>
                <p:nvPr/>
              </p:nvSpPr>
              <p:spPr bwMode="auto">
                <a:xfrm>
                  <a:off x="2832" y="1776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0672" name="Arc 274"/>
                <p:cNvSpPr>
                  <a:spLocks/>
                </p:cNvSpPr>
                <p:nvPr/>
              </p:nvSpPr>
              <p:spPr bwMode="auto">
                <a:xfrm flipV="1">
                  <a:off x="2832" y="2352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20785" name="Group 275"/>
              <p:cNvGrpSpPr>
                <a:grpSpLocks/>
              </p:cNvGrpSpPr>
              <p:nvPr/>
            </p:nvGrpSpPr>
            <p:grpSpPr bwMode="auto">
              <a:xfrm>
                <a:off x="2832" y="2928"/>
                <a:ext cx="144" cy="192"/>
                <a:chOff x="2832" y="1776"/>
                <a:chExt cx="576" cy="1152"/>
              </a:xfrm>
            </p:grpSpPr>
            <p:sp>
              <p:nvSpPr>
                <p:cNvPr id="20669" name="Arc 276"/>
                <p:cNvSpPr>
                  <a:spLocks/>
                </p:cNvSpPr>
                <p:nvPr/>
              </p:nvSpPr>
              <p:spPr bwMode="auto">
                <a:xfrm>
                  <a:off x="2832" y="1776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0670" name="Arc 277"/>
                <p:cNvSpPr>
                  <a:spLocks/>
                </p:cNvSpPr>
                <p:nvPr/>
              </p:nvSpPr>
              <p:spPr bwMode="auto">
                <a:xfrm flipV="1">
                  <a:off x="2832" y="2352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20786" name="Group 278"/>
              <p:cNvGrpSpPr>
                <a:grpSpLocks/>
              </p:cNvGrpSpPr>
              <p:nvPr/>
            </p:nvGrpSpPr>
            <p:grpSpPr bwMode="auto">
              <a:xfrm>
                <a:off x="2832" y="3120"/>
                <a:ext cx="144" cy="192"/>
                <a:chOff x="2832" y="1776"/>
                <a:chExt cx="576" cy="1152"/>
              </a:xfrm>
            </p:grpSpPr>
            <p:sp>
              <p:nvSpPr>
                <p:cNvPr id="20667" name="Arc 279"/>
                <p:cNvSpPr>
                  <a:spLocks/>
                </p:cNvSpPr>
                <p:nvPr/>
              </p:nvSpPr>
              <p:spPr bwMode="auto">
                <a:xfrm>
                  <a:off x="2832" y="1776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0668" name="Arc 280"/>
                <p:cNvSpPr>
                  <a:spLocks/>
                </p:cNvSpPr>
                <p:nvPr/>
              </p:nvSpPr>
              <p:spPr bwMode="auto">
                <a:xfrm flipV="1">
                  <a:off x="2832" y="2352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20787" name="Group 281"/>
              <p:cNvGrpSpPr>
                <a:grpSpLocks/>
              </p:cNvGrpSpPr>
              <p:nvPr/>
            </p:nvGrpSpPr>
            <p:grpSpPr bwMode="auto">
              <a:xfrm>
                <a:off x="2832" y="3312"/>
                <a:ext cx="144" cy="192"/>
                <a:chOff x="2832" y="1776"/>
                <a:chExt cx="576" cy="1152"/>
              </a:xfrm>
            </p:grpSpPr>
            <p:sp>
              <p:nvSpPr>
                <p:cNvPr id="20665" name="Arc 282"/>
                <p:cNvSpPr>
                  <a:spLocks/>
                </p:cNvSpPr>
                <p:nvPr/>
              </p:nvSpPr>
              <p:spPr bwMode="auto">
                <a:xfrm>
                  <a:off x="2832" y="1776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0666" name="Arc 283"/>
                <p:cNvSpPr>
                  <a:spLocks/>
                </p:cNvSpPr>
                <p:nvPr/>
              </p:nvSpPr>
              <p:spPr bwMode="auto">
                <a:xfrm flipV="1">
                  <a:off x="2832" y="2352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20788" name="Group 284"/>
              <p:cNvGrpSpPr>
                <a:grpSpLocks/>
              </p:cNvGrpSpPr>
              <p:nvPr/>
            </p:nvGrpSpPr>
            <p:grpSpPr bwMode="auto">
              <a:xfrm>
                <a:off x="2832" y="3504"/>
                <a:ext cx="144" cy="192"/>
                <a:chOff x="2832" y="1776"/>
                <a:chExt cx="576" cy="1152"/>
              </a:xfrm>
            </p:grpSpPr>
            <p:sp>
              <p:nvSpPr>
                <p:cNvPr id="20663" name="Arc 285"/>
                <p:cNvSpPr>
                  <a:spLocks/>
                </p:cNvSpPr>
                <p:nvPr/>
              </p:nvSpPr>
              <p:spPr bwMode="auto">
                <a:xfrm>
                  <a:off x="2832" y="1776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0664" name="Arc 286"/>
                <p:cNvSpPr>
                  <a:spLocks/>
                </p:cNvSpPr>
                <p:nvPr/>
              </p:nvSpPr>
              <p:spPr bwMode="auto">
                <a:xfrm flipV="1">
                  <a:off x="2832" y="2352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20789" name="Group 287"/>
              <p:cNvGrpSpPr>
                <a:grpSpLocks/>
              </p:cNvGrpSpPr>
              <p:nvPr/>
            </p:nvGrpSpPr>
            <p:grpSpPr bwMode="auto">
              <a:xfrm>
                <a:off x="2832" y="3696"/>
                <a:ext cx="144" cy="192"/>
                <a:chOff x="2832" y="1776"/>
                <a:chExt cx="576" cy="1152"/>
              </a:xfrm>
            </p:grpSpPr>
            <p:sp>
              <p:nvSpPr>
                <p:cNvPr id="20661" name="Arc 288"/>
                <p:cNvSpPr>
                  <a:spLocks/>
                </p:cNvSpPr>
                <p:nvPr/>
              </p:nvSpPr>
              <p:spPr bwMode="auto">
                <a:xfrm>
                  <a:off x="2832" y="1776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0662" name="Arc 289"/>
                <p:cNvSpPr>
                  <a:spLocks/>
                </p:cNvSpPr>
                <p:nvPr/>
              </p:nvSpPr>
              <p:spPr bwMode="auto">
                <a:xfrm flipV="1">
                  <a:off x="2832" y="2352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</p:grpSp>
        <p:sp>
          <p:nvSpPr>
            <p:cNvPr id="20653" name="Line 290"/>
            <p:cNvSpPr>
              <a:spLocks noChangeShapeType="1"/>
            </p:cNvSpPr>
            <p:nvPr/>
          </p:nvSpPr>
          <p:spPr bwMode="auto">
            <a:xfrm flipH="1">
              <a:off x="4416" y="3456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54" name="Line 291"/>
            <p:cNvSpPr>
              <a:spLocks noChangeShapeType="1"/>
            </p:cNvSpPr>
            <p:nvPr/>
          </p:nvSpPr>
          <p:spPr bwMode="auto">
            <a:xfrm flipH="1">
              <a:off x="4416" y="3024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0790" name="Group 292"/>
          <p:cNvGrpSpPr>
            <a:grpSpLocks/>
          </p:cNvGrpSpPr>
          <p:nvPr/>
        </p:nvGrpSpPr>
        <p:grpSpPr bwMode="auto">
          <a:xfrm>
            <a:off x="3925888" y="5184465"/>
            <a:ext cx="131762" cy="842963"/>
            <a:chOff x="4368" y="3696"/>
            <a:chExt cx="77" cy="528"/>
          </a:xfrm>
        </p:grpSpPr>
        <p:grpSp>
          <p:nvGrpSpPr>
            <p:cNvPr id="20805" name="Group 293"/>
            <p:cNvGrpSpPr>
              <a:grpSpLocks/>
            </p:cNvGrpSpPr>
            <p:nvPr/>
          </p:nvGrpSpPr>
          <p:grpSpPr bwMode="auto">
            <a:xfrm flipH="1">
              <a:off x="4368" y="3792"/>
              <a:ext cx="77" cy="336"/>
              <a:chOff x="2832" y="2736"/>
              <a:chExt cx="144" cy="1152"/>
            </a:xfrm>
          </p:grpSpPr>
          <p:grpSp>
            <p:nvGrpSpPr>
              <p:cNvPr id="20806" name="Group 294"/>
              <p:cNvGrpSpPr>
                <a:grpSpLocks/>
              </p:cNvGrpSpPr>
              <p:nvPr/>
            </p:nvGrpSpPr>
            <p:grpSpPr bwMode="auto">
              <a:xfrm>
                <a:off x="2832" y="2736"/>
                <a:ext cx="144" cy="192"/>
                <a:chOff x="2832" y="1776"/>
                <a:chExt cx="576" cy="1152"/>
              </a:xfrm>
            </p:grpSpPr>
            <p:sp>
              <p:nvSpPr>
                <p:cNvPr id="20650" name="Arc 295"/>
                <p:cNvSpPr>
                  <a:spLocks/>
                </p:cNvSpPr>
                <p:nvPr/>
              </p:nvSpPr>
              <p:spPr bwMode="auto">
                <a:xfrm>
                  <a:off x="2832" y="1776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0651" name="Arc 296"/>
                <p:cNvSpPr>
                  <a:spLocks/>
                </p:cNvSpPr>
                <p:nvPr/>
              </p:nvSpPr>
              <p:spPr bwMode="auto">
                <a:xfrm flipV="1">
                  <a:off x="2832" y="2352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20809" name="Group 297"/>
              <p:cNvGrpSpPr>
                <a:grpSpLocks/>
              </p:cNvGrpSpPr>
              <p:nvPr/>
            </p:nvGrpSpPr>
            <p:grpSpPr bwMode="auto">
              <a:xfrm>
                <a:off x="2832" y="2928"/>
                <a:ext cx="144" cy="192"/>
                <a:chOff x="2832" y="1776"/>
                <a:chExt cx="576" cy="1152"/>
              </a:xfrm>
            </p:grpSpPr>
            <p:sp>
              <p:nvSpPr>
                <p:cNvPr id="20648" name="Arc 298"/>
                <p:cNvSpPr>
                  <a:spLocks/>
                </p:cNvSpPr>
                <p:nvPr/>
              </p:nvSpPr>
              <p:spPr bwMode="auto">
                <a:xfrm>
                  <a:off x="2832" y="1776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0649" name="Arc 299"/>
                <p:cNvSpPr>
                  <a:spLocks/>
                </p:cNvSpPr>
                <p:nvPr/>
              </p:nvSpPr>
              <p:spPr bwMode="auto">
                <a:xfrm flipV="1">
                  <a:off x="2832" y="2352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20812" name="Group 300"/>
              <p:cNvGrpSpPr>
                <a:grpSpLocks/>
              </p:cNvGrpSpPr>
              <p:nvPr/>
            </p:nvGrpSpPr>
            <p:grpSpPr bwMode="auto">
              <a:xfrm>
                <a:off x="2832" y="3120"/>
                <a:ext cx="144" cy="192"/>
                <a:chOff x="2832" y="1776"/>
                <a:chExt cx="576" cy="1152"/>
              </a:xfrm>
            </p:grpSpPr>
            <p:sp>
              <p:nvSpPr>
                <p:cNvPr id="20646" name="Arc 301"/>
                <p:cNvSpPr>
                  <a:spLocks/>
                </p:cNvSpPr>
                <p:nvPr/>
              </p:nvSpPr>
              <p:spPr bwMode="auto">
                <a:xfrm>
                  <a:off x="2832" y="1776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0647" name="Arc 302"/>
                <p:cNvSpPr>
                  <a:spLocks/>
                </p:cNvSpPr>
                <p:nvPr/>
              </p:nvSpPr>
              <p:spPr bwMode="auto">
                <a:xfrm flipV="1">
                  <a:off x="2832" y="2352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20813" name="Group 303"/>
              <p:cNvGrpSpPr>
                <a:grpSpLocks/>
              </p:cNvGrpSpPr>
              <p:nvPr/>
            </p:nvGrpSpPr>
            <p:grpSpPr bwMode="auto">
              <a:xfrm>
                <a:off x="2832" y="3312"/>
                <a:ext cx="144" cy="192"/>
                <a:chOff x="2832" y="1776"/>
                <a:chExt cx="576" cy="1152"/>
              </a:xfrm>
            </p:grpSpPr>
            <p:sp>
              <p:nvSpPr>
                <p:cNvPr id="20644" name="Arc 304"/>
                <p:cNvSpPr>
                  <a:spLocks/>
                </p:cNvSpPr>
                <p:nvPr/>
              </p:nvSpPr>
              <p:spPr bwMode="auto">
                <a:xfrm>
                  <a:off x="2832" y="1776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0645" name="Arc 305"/>
                <p:cNvSpPr>
                  <a:spLocks/>
                </p:cNvSpPr>
                <p:nvPr/>
              </p:nvSpPr>
              <p:spPr bwMode="auto">
                <a:xfrm flipV="1">
                  <a:off x="2832" y="2352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20815" name="Group 306"/>
              <p:cNvGrpSpPr>
                <a:grpSpLocks/>
              </p:cNvGrpSpPr>
              <p:nvPr/>
            </p:nvGrpSpPr>
            <p:grpSpPr bwMode="auto">
              <a:xfrm>
                <a:off x="2832" y="3504"/>
                <a:ext cx="144" cy="192"/>
                <a:chOff x="2832" y="1776"/>
                <a:chExt cx="576" cy="1152"/>
              </a:xfrm>
            </p:grpSpPr>
            <p:sp>
              <p:nvSpPr>
                <p:cNvPr id="20642" name="Arc 307"/>
                <p:cNvSpPr>
                  <a:spLocks/>
                </p:cNvSpPr>
                <p:nvPr/>
              </p:nvSpPr>
              <p:spPr bwMode="auto">
                <a:xfrm>
                  <a:off x="2832" y="1776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0643" name="Arc 308"/>
                <p:cNvSpPr>
                  <a:spLocks/>
                </p:cNvSpPr>
                <p:nvPr/>
              </p:nvSpPr>
              <p:spPr bwMode="auto">
                <a:xfrm flipV="1">
                  <a:off x="2832" y="2352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20833" name="Group 309"/>
              <p:cNvGrpSpPr>
                <a:grpSpLocks/>
              </p:cNvGrpSpPr>
              <p:nvPr/>
            </p:nvGrpSpPr>
            <p:grpSpPr bwMode="auto">
              <a:xfrm>
                <a:off x="2832" y="3696"/>
                <a:ext cx="144" cy="192"/>
                <a:chOff x="2832" y="1776"/>
                <a:chExt cx="576" cy="1152"/>
              </a:xfrm>
            </p:grpSpPr>
            <p:sp>
              <p:nvSpPr>
                <p:cNvPr id="20640" name="Arc 310"/>
                <p:cNvSpPr>
                  <a:spLocks/>
                </p:cNvSpPr>
                <p:nvPr/>
              </p:nvSpPr>
              <p:spPr bwMode="auto">
                <a:xfrm>
                  <a:off x="2832" y="1776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0641" name="Arc 311"/>
                <p:cNvSpPr>
                  <a:spLocks/>
                </p:cNvSpPr>
                <p:nvPr/>
              </p:nvSpPr>
              <p:spPr bwMode="auto">
                <a:xfrm flipV="1">
                  <a:off x="2832" y="2352"/>
                  <a:ext cx="576" cy="5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</p:grpSp>
        <p:sp>
          <p:nvSpPr>
            <p:cNvPr id="20632" name="Line 312"/>
            <p:cNvSpPr>
              <a:spLocks noChangeShapeType="1"/>
            </p:cNvSpPr>
            <p:nvPr/>
          </p:nvSpPr>
          <p:spPr bwMode="auto">
            <a:xfrm flipH="1">
              <a:off x="4416" y="4128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3" name="Line 313"/>
            <p:cNvSpPr>
              <a:spLocks noChangeShapeType="1"/>
            </p:cNvSpPr>
            <p:nvPr/>
          </p:nvSpPr>
          <p:spPr bwMode="auto">
            <a:xfrm flipH="1">
              <a:off x="4416" y="3696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0532" name="Line 314"/>
          <p:cNvSpPr>
            <a:spLocks noChangeShapeType="1"/>
          </p:cNvSpPr>
          <p:nvPr/>
        </p:nvSpPr>
        <p:spPr bwMode="auto">
          <a:xfrm>
            <a:off x="3759200" y="6027428"/>
            <a:ext cx="249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20834" name="Group 315"/>
          <p:cNvGrpSpPr>
            <a:grpSpLocks noChangeAspect="1"/>
          </p:cNvGrpSpPr>
          <p:nvPr/>
        </p:nvGrpSpPr>
        <p:grpSpPr bwMode="auto">
          <a:xfrm>
            <a:off x="1028700" y="5228915"/>
            <a:ext cx="2235200" cy="776288"/>
            <a:chOff x="2736" y="3024"/>
            <a:chExt cx="1536" cy="576"/>
          </a:xfrm>
        </p:grpSpPr>
        <p:grpSp>
          <p:nvGrpSpPr>
            <p:cNvPr id="20835" name="Group 316"/>
            <p:cNvGrpSpPr>
              <a:grpSpLocks noChangeAspect="1"/>
            </p:cNvGrpSpPr>
            <p:nvPr/>
          </p:nvGrpSpPr>
          <p:grpSpPr bwMode="auto">
            <a:xfrm>
              <a:off x="3312" y="3120"/>
              <a:ext cx="192" cy="336"/>
              <a:chOff x="3120" y="1968"/>
              <a:chExt cx="192" cy="336"/>
            </a:xfrm>
          </p:grpSpPr>
          <p:grpSp>
            <p:nvGrpSpPr>
              <p:cNvPr id="20836" name="Group 317"/>
              <p:cNvGrpSpPr>
                <a:grpSpLocks noChangeAspect="1"/>
              </p:cNvGrpSpPr>
              <p:nvPr/>
            </p:nvGrpSpPr>
            <p:grpSpPr bwMode="auto">
              <a:xfrm>
                <a:off x="3235" y="1968"/>
                <a:ext cx="77" cy="336"/>
                <a:chOff x="2832" y="2736"/>
                <a:chExt cx="144" cy="1152"/>
              </a:xfrm>
            </p:grpSpPr>
            <p:grpSp>
              <p:nvGrpSpPr>
                <p:cNvPr id="20837" name="Group 318"/>
                <p:cNvGrpSpPr>
                  <a:grpSpLocks noChangeAspect="1"/>
                </p:cNvGrpSpPr>
                <p:nvPr/>
              </p:nvGrpSpPr>
              <p:grpSpPr bwMode="auto">
                <a:xfrm>
                  <a:off x="2832" y="2736"/>
                  <a:ext cx="144" cy="192"/>
                  <a:chOff x="2832" y="1776"/>
                  <a:chExt cx="576" cy="1152"/>
                </a:xfrm>
              </p:grpSpPr>
              <p:sp>
                <p:nvSpPr>
                  <p:cNvPr id="20629" name="Arc 319"/>
                  <p:cNvSpPr>
                    <a:spLocks noChangeAspect="1"/>
                  </p:cNvSpPr>
                  <p:nvPr/>
                </p:nvSpPr>
                <p:spPr bwMode="auto">
                  <a:xfrm>
                    <a:off x="2832" y="1776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20630" name="Arc 320"/>
                  <p:cNvSpPr>
                    <a:spLocks noChangeAspect="1"/>
                  </p:cNvSpPr>
                  <p:nvPr/>
                </p:nvSpPr>
                <p:spPr bwMode="auto">
                  <a:xfrm flipV="1">
                    <a:off x="2832" y="2352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20838" name="Group 321"/>
                <p:cNvGrpSpPr>
                  <a:grpSpLocks noChangeAspect="1"/>
                </p:cNvGrpSpPr>
                <p:nvPr/>
              </p:nvGrpSpPr>
              <p:grpSpPr bwMode="auto">
                <a:xfrm>
                  <a:off x="2832" y="2928"/>
                  <a:ext cx="144" cy="192"/>
                  <a:chOff x="2832" y="1776"/>
                  <a:chExt cx="576" cy="1152"/>
                </a:xfrm>
              </p:grpSpPr>
              <p:sp>
                <p:nvSpPr>
                  <p:cNvPr id="20627" name="Arc 322"/>
                  <p:cNvSpPr>
                    <a:spLocks noChangeAspect="1"/>
                  </p:cNvSpPr>
                  <p:nvPr/>
                </p:nvSpPr>
                <p:spPr bwMode="auto">
                  <a:xfrm>
                    <a:off x="2832" y="1776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20628" name="Arc 323"/>
                  <p:cNvSpPr>
                    <a:spLocks noChangeAspect="1"/>
                  </p:cNvSpPr>
                  <p:nvPr/>
                </p:nvSpPr>
                <p:spPr bwMode="auto">
                  <a:xfrm flipV="1">
                    <a:off x="2832" y="2352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20851" name="Group 324"/>
                <p:cNvGrpSpPr>
                  <a:grpSpLocks noChangeAspect="1"/>
                </p:cNvGrpSpPr>
                <p:nvPr/>
              </p:nvGrpSpPr>
              <p:grpSpPr bwMode="auto">
                <a:xfrm>
                  <a:off x="2832" y="3120"/>
                  <a:ext cx="144" cy="192"/>
                  <a:chOff x="2832" y="1776"/>
                  <a:chExt cx="576" cy="1152"/>
                </a:xfrm>
              </p:grpSpPr>
              <p:sp>
                <p:nvSpPr>
                  <p:cNvPr id="20625" name="Arc 325"/>
                  <p:cNvSpPr>
                    <a:spLocks noChangeAspect="1"/>
                  </p:cNvSpPr>
                  <p:nvPr/>
                </p:nvSpPr>
                <p:spPr bwMode="auto">
                  <a:xfrm>
                    <a:off x="2832" y="1776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20626" name="Arc 326"/>
                  <p:cNvSpPr>
                    <a:spLocks noChangeAspect="1"/>
                  </p:cNvSpPr>
                  <p:nvPr/>
                </p:nvSpPr>
                <p:spPr bwMode="auto">
                  <a:xfrm flipV="1">
                    <a:off x="2832" y="2352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20854" name="Group 327"/>
                <p:cNvGrpSpPr>
                  <a:grpSpLocks noChangeAspect="1"/>
                </p:cNvGrpSpPr>
                <p:nvPr/>
              </p:nvGrpSpPr>
              <p:grpSpPr bwMode="auto">
                <a:xfrm>
                  <a:off x="2832" y="3312"/>
                  <a:ext cx="144" cy="192"/>
                  <a:chOff x="2832" y="1776"/>
                  <a:chExt cx="576" cy="1152"/>
                </a:xfrm>
              </p:grpSpPr>
              <p:sp>
                <p:nvSpPr>
                  <p:cNvPr id="20623" name="Arc 328"/>
                  <p:cNvSpPr>
                    <a:spLocks noChangeAspect="1"/>
                  </p:cNvSpPr>
                  <p:nvPr/>
                </p:nvSpPr>
                <p:spPr bwMode="auto">
                  <a:xfrm>
                    <a:off x="2832" y="1776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20624" name="Arc 329"/>
                  <p:cNvSpPr>
                    <a:spLocks noChangeAspect="1"/>
                  </p:cNvSpPr>
                  <p:nvPr/>
                </p:nvSpPr>
                <p:spPr bwMode="auto">
                  <a:xfrm flipV="1">
                    <a:off x="2832" y="2352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20855" name="Group 330"/>
                <p:cNvGrpSpPr>
                  <a:grpSpLocks noChangeAspect="1"/>
                </p:cNvGrpSpPr>
                <p:nvPr/>
              </p:nvGrpSpPr>
              <p:grpSpPr bwMode="auto">
                <a:xfrm>
                  <a:off x="2832" y="3504"/>
                  <a:ext cx="144" cy="192"/>
                  <a:chOff x="2832" y="1776"/>
                  <a:chExt cx="576" cy="1152"/>
                </a:xfrm>
              </p:grpSpPr>
              <p:sp>
                <p:nvSpPr>
                  <p:cNvPr id="20621" name="Arc 331"/>
                  <p:cNvSpPr>
                    <a:spLocks noChangeAspect="1"/>
                  </p:cNvSpPr>
                  <p:nvPr/>
                </p:nvSpPr>
                <p:spPr bwMode="auto">
                  <a:xfrm>
                    <a:off x="2832" y="1776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20622" name="Arc 332"/>
                  <p:cNvSpPr>
                    <a:spLocks noChangeAspect="1"/>
                  </p:cNvSpPr>
                  <p:nvPr/>
                </p:nvSpPr>
                <p:spPr bwMode="auto">
                  <a:xfrm flipV="1">
                    <a:off x="2832" y="2352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20856" name="Group 333"/>
                <p:cNvGrpSpPr>
                  <a:grpSpLocks noChangeAspect="1"/>
                </p:cNvGrpSpPr>
                <p:nvPr/>
              </p:nvGrpSpPr>
              <p:grpSpPr bwMode="auto">
                <a:xfrm>
                  <a:off x="2832" y="3696"/>
                  <a:ext cx="144" cy="192"/>
                  <a:chOff x="2832" y="1776"/>
                  <a:chExt cx="576" cy="1152"/>
                </a:xfrm>
              </p:grpSpPr>
              <p:sp>
                <p:nvSpPr>
                  <p:cNvPr id="20619" name="Arc 334"/>
                  <p:cNvSpPr>
                    <a:spLocks noChangeAspect="1"/>
                  </p:cNvSpPr>
                  <p:nvPr/>
                </p:nvSpPr>
                <p:spPr bwMode="auto">
                  <a:xfrm>
                    <a:off x="2832" y="1776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20620" name="Arc 335"/>
                  <p:cNvSpPr>
                    <a:spLocks noChangeAspect="1"/>
                  </p:cNvSpPr>
                  <p:nvPr/>
                </p:nvSpPr>
                <p:spPr bwMode="auto">
                  <a:xfrm flipV="1">
                    <a:off x="2832" y="2352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</p:grpSp>
          </p:grpSp>
          <p:sp>
            <p:nvSpPr>
              <p:cNvPr id="20611" name="Line 336"/>
              <p:cNvSpPr>
                <a:spLocks noChangeAspect="1" noChangeShapeType="1"/>
              </p:cNvSpPr>
              <p:nvPr/>
            </p:nvSpPr>
            <p:spPr bwMode="auto">
              <a:xfrm flipH="1">
                <a:off x="3120" y="1968"/>
                <a:ext cx="11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612" name="Line 337"/>
              <p:cNvSpPr>
                <a:spLocks noChangeAspect="1" noChangeShapeType="1"/>
              </p:cNvSpPr>
              <p:nvPr/>
            </p:nvSpPr>
            <p:spPr bwMode="auto">
              <a:xfrm flipH="1">
                <a:off x="3120" y="2304"/>
                <a:ext cx="11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20857" name="Group 338"/>
            <p:cNvGrpSpPr>
              <a:grpSpLocks noChangeAspect="1"/>
            </p:cNvGrpSpPr>
            <p:nvPr/>
          </p:nvGrpSpPr>
          <p:grpSpPr bwMode="auto">
            <a:xfrm flipH="1">
              <a:off x="3552" y="3120"/>
              <a:ext cx="192" cy="336"/>
              <a:chOff x="3120" y="1968"/>
              <a:chExt cx="192" cy="336"/>
            </a:xfrm>
          </p:grpSpPr>
          <p:grpSp>
            <p:nvGrpSpPr>
              <p:cNvPr id="20858" name="Group 339"/>
              <p:cNvGrpSpPr>
                <a:grpSpLocks noChangeAspect="1"/>
              </p:cNvGrpSpPr>
              <p:nvPr/>
            </p:nvGrpSpPr>
            <p:grpSpPr bwMode="auto">
              <a:xfrm>
                <a:off x="3235" y="1968"/>
                <a:ext cx="77" cy="336"/>
                <a:chOff x="2832" y="2736"/>
                <a:chExt cx="144" cy="1152"/>
              </a:xfrm>
            </p:grpSpPr>
            <p:grpSp>
              <p:nvGrpSpPr>
                <p:cNvPr id="20859" name="Group 340"/>
                <p:cNvGrpSpPr>
                  <a:grpSpLocks noChangeAspect="1"/>
                </p:cNvGrpSpPr>
                <p:nvPr/>
              </p:nvGrpSpPr>
              <p:grpSpPr bwMode="auto">
                <a:xfrm>
                  <a:off x="2832" y="2736"/>
                  <a:ext cx="144" cy="192"/>
                  <a:chOff x="2832" y="1776"/>
                  <a:chExt cx="576" cy="1152"/>
                </a:xfrm>
              </p:grpSpPr>
              <p:sp>
                <p:nvSpPr>
                  <p:cNvPr id="20608" name="Arc 341"/>
                  <p:cNvSpPr>
                    <a:spLocks noChangeAspect="1"/>
                  </p:cNvSpPr>
                  <p:nvPr/>
                </p:nvSpPr>
                <p:spPr bwMode="auto">
                  <a:xfrm>
                    <a:off x="2832" y="1776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20609" name="Arc 342"/>
                  <p:cNvSpPr>
                    <a:spLocks noChangeAspect="1"/>
                  </p:cNvSpPr>
                  <p:nvPr/>
                </p:nvSpPr>
                <p:spPr bwMode="auto">
                  <a:xfrm flipV="1">
                    <a:off x="2832" y="2352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20872" name="Group 343"/>
                <p:cNvGrpSpPr>
                  <a:grpSpLocks noChangeAspect="1"/>
                </p:cNvGrpSpPr>
                <p:nvPr/>
              </p:nvGrpSpPr>
              <p:grpSpPr bwMode="auto">
                <a:xfrm>
                  <a:off x="2832" y="2928"/>
                  <a:ext cx="144" cy="192"/>
                  <a:chOff x="2832" y="1776"/>
                  <a:chExt cx="576" cy="1152"/>
                </a:xfrm>
              </p:grpSpPr>
              <p:sp>
                <p:nvSpPr>
                  <p:cNvPr id="20606" name="Arc 344"/>
                  <p:cNvSpPr>
                    <a:spLocks noChangeAspect="1"/>
                  </p:cNvSpPr>
                  <p:nvPr/>
                </p:nvSpPr>
                <p:spPr bwMode="auto">
                  <a:xfrm>
                    <a:off x="2832" y="1776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20607" name="Arc 345"/>
                  <p:cNvSpPr>
                    <a:spLocks noChangeAspect="1"/>
                  </p:cNvSpPr>
                  <p:nvPr/>
                </p:nvSpPr>
                <p:spPr bwMode="auto">
                  <a:xfrm flipV="1">
                    <a:off x="2832" y="2352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20875" name="Group 346"/>
                <p:cNvGrpSpPr>
                  <a:grpSpLocks noChangeAspect="1"/>
                </p:cNvGrpSpPr>
                <p:nvPr/>
              </p:nvGrpSpPr>
              <p:grpSpPr bwMode="auto">
                <a:xfrm>
                  <a:off x="2832" y="3120"/>
                  <a:ext cx="144" cy="192"/>
                  <a:chOff x="2832" y="1776"/>
                  <a:chExt cx="576" cy="1152"/>
                </a:xfrm>
              </p:grpSpPr>
              <p:sp>
                <p:nvSpPr>
                  <p:cNvPr id="20604" name="Arc 347"/>
                  <p:cNvSpPr>
                    <a:spLocks noChangeAspect="1"/>
                  </p:cNvSpPr>
                  <p:nvPr/>
                </p:nvSpPr>
                <p:spPr bwMode="auto">
                  <a:xfrm>
                    <a:off x="2832" y="1776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20605" name="Arc 348"/>
                  <p:cNvSpPr>
                    <a:spLocks noChangeAspect="1"/>
                  </p:cNvSpPr>
                  <p:nvPr/>
                </p:nvSpPr>
                <p:spPr bwMode="auto">
                  <a:xfrm flipV="1">
                    <a:off x="2832" y="2352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20876" name="Group 349"/>
                <p:cNvGrpSpPr>
                  <a:grpSpLocks noChangeAspect="1"/>
                </p:cNvGrpSpPr>
                <p:nvPr/>
              </p:nvGrpSpPr>
              <p:grpSpPr bwMode="auto">
                <a:xfrm>
                  <a:off x="2832" y="3312"/>
                  <a:ext cx="144" cy="192"/>
                  <a:chOff x="2832" y="1776"/>
                  <a:chExt cx="576" cy="1152"/>
                </a:xfrm>
              </p:grpSpPr>
              <p:sp>
                <p:nvSpPr>
                  <p:cNvPr id="20602" name="Arc 350"/>
                  <p:cNvSpPr>
                    <a:spLocks noChangeAspect="1"/>
                  </p:cNvSpPr>
                  <p:nvPr/>
                </p:nvSpPr>
                <p:spPr bwMode="auto">
                  <a:xfrm>
                    <a:off x="2832" y="1776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20603" name="Arc 351"/>
                  <p:cNvSpPr>
                    <a:spLocks noChangeAspect="1"/>
                  </p:cNvSpPr>
                  <p:nvPr/>
                </p:nvSpPr>
                <p:spPr bwMode="auto">
                  <a:xfrm flipV="1">
                    <a:off x="2832" y="2352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20877" name="Group 352"/>
                <p:cNvGrpSpPr>
                  <a:grpSpLocks noChangeAspect="1"/>
                </p:cNvGrpSpPr>
                <p:nvPr/>
              </p:nvGrpSpPr>
              <p:grpSpPr bwMode="auto">
                <a:xfrm>
                  <a:off x="2832" y="3504"/>
                  <a:ext cx="144" cy="192"/>
                  <a:chOff x="2832" y="1776"/>
                  <a:chExt cx="576" cy="1152"/>
                </a:xfrm>
              </p:grpSpPr>
              <p:sp>
                <p:nvSpPr>
                  <p:cNvPr id="20600" name="Arc 353"/>
                  <p:cNvSpPr>
                    <a:spLocks noChangeAspect="1"/>
                  </p:cNvSpPr>
                  <p:nvPr/>
                </p:nvSpPr>
                <p:spPr bwMode="auto">
                  <a:xfrm>
                    <a:off x="2832" y="1776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20601" name="Arc 354"/>
                  <p:cNvSpPr>
                    <a:spLocks noChangeAspect="1"/>
                  </p:cNvSpPr>
                  <p:nvPr/>
                </p:nvSpPr>
                <p:spPr bwMode="auto">
                  <a:xfrm flipV="1">
                    <a:off x="2832" y="2352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20878" name="Group 355"/>
                <p:cNvGrpSpPr>
                  <a:grpSpLocks noChangeAspect="1"/>
                </p:cNvGrpSpPr>
                <p:nvPr/>
              </p:nvGrpSpPr>
              <p:grpSpPr bwMode="auto">
                <a:xfrm>
                  <a:off x="2832" y="3696"/>
                  <a:ext cx="144" cy="192"/>
                  <a:chOff x="2832" y="1776"/>
                  <a:chExt cx="576" cy="1152"/>
                </a:xfrm>
              </p:grpSpPr>
              <p:sp>
                <p:nvSpPr>
                  <p:cNvPr id="20598" name="Arc 356"/>
                  <p:cNvSpPr>
                    <a:spLocks noChangeAspect="1"/>
                  </p:cNvSpPr>
                  <p:nvPr/>
                </p:nvSpPr>
                <p:spPr bwMode="auto">
                  <a:xfrm>
                    <a:off x="2832" y="1776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20599" name="Arc 357"/>
                  <p:cNvSpPr>
                    <a:spLocks noChangeAspect="1"/>
                  </p:cNvSpPr>
                  <p:nvPr/>
                </p:nvSpPr>
                <p:spPr bwMode="auto">
                  <a:xfrm flipV="1">
                    <a:off x="2832" y="2352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</p:grpSp>
          </p:grpSp>
          <p:sp>
            <p:nvSpPr>
              <p:cNvPr id="20590" name="Line 358"/>
              <p:cNvSpPr>
                <a:spLocks noChangeAspect="1" noChangeShapeType="1"/>
              </p:cNvSpPr>
              <p:nvPr/>
            </p:nvSpPr>
            <p:spPr bwMode="auto">
              <a:xfrm flipH="1">
                <a:off x="3120" y="1968"/>
                <a:ext cx="11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591" name="Line 359"/>
              <p:cNvSpPr>
                <a:spLocks noChangeAspect="1" noChangeShapeType="1"/>
              </p:cNvSpPr>
              <p:nvPr/>
            </p:nvSpPr>
            <p:spPr bwMode="auto">
              <a:xfrm flipH="1">
                <a:off x="3120" y="2304"/>
                <a:ext cx="11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20879" name="Group 360"/>
            <p:cNvGrpSpPr>
              <a:grpSpLocks noChangeAspect="1"/>
            </p:cNvGrpSpPr>
            <p:nvPr/>
          </p:nvGrpSpPr>
          <p:grpSpPr bwMode="auto">
            <a:xfrm>
              <a:off x="4176" y="3120"/>
              <a:ext cx="96" cy="144"/>
              <a:chOff x="3312" y="2640"/>
              <a:chExt cx="384" cy="480"/>
            </a:xfrm>
          </p:grpSpPr>
          <p:sp>
            <p:nvSpPr>
              <p:cNvPr id="20585" name="Line 361"/>
              <p:cNvSpPr>
                <a:spLocks noChangeAspect="1" noChangeShapeType="1"/>
              </p:cNvSpPr>
              <p:nvPr/>
            </p:nvSpPr>
            <p:spPr bwMode="auto">
              <a:xfrm>
                <a:off x="3312" y="2928"/>
                <a:ext cx="38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586" name="Line 362"/>
              <p:cNvSpPr>
                <a:spLocks noChangeAspect="1" noChangeShapeType="1"/>
              </p:cNvSpPr>
              <p:nvPr/>
            </p:nvSpPr>
            <p:spPr bwMode="auto">
              <a:xfrm>
                <a:off x="3408" y="3024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587" name="Line 363"/>
              <p:cNvSpPr>
                <a:spLocks noChangeAspect="1" noChangeShapeType="1"/>
              </p:cNvSpPr>
              <p:nvPr/>
            </p:nvSpPr>
            <p:spPr bwMode="auto">
              <a:xfrm>
                <a:off x="3456" y="3120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588" name="Line 364"/>
              <p:cNvSpPr>
                <a:spLocks noChangeAspect="1" noChangeShapeType="1"/>
              </p:cNvSpPr>
              <p:nvPr/>
            </p:nvSpPr>
            <p:spPr bwMode="auto">
              <a:xfrm flipV="1">
                <a:off x="3504" y="2640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20880" name="Group 365"/>
            <p:cNvGrpSpPr>
              <a:grpSpLocks noChangeAspect="1"/>
            </p:cNvGrpSpPr>
            <p:nvPr/>
          </p:nvGrpSpPr>
          <p:grpSpPr bwMode="auto">
            <a:xfrm>
              <a:off x="3888" y="3024"/>
              <a:ext cx="336" cy="204"/>
              <a:chOff x="2880" y="3120"/>
              <a:chExt cx="336" cy="204"/>
            </a:xfrm>
          </p:grpSpPr>
          <p:sp>
            <p:nvSpPr>
              <p:cNvPr id="20583" name="Text Box 366"/>
              <p:cNvSpPr txBox="1">
                <a:spLocks noChangeAspect="1" noChangeArrowheads="1"/>
              </p:cNvSpPr>
              <p:nvPr/>
            </p:nvSpPr>
            <p:spPr bwMode="auto">
              <a:xfrm>
                <a:off x="2880" y="3120"/>
                <a:ext cx="336" cy="2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sz="1200" dirty="0">
                    <a:cs typeface="Arial" pitchFamily="34" charset="0"/>
                  </a:rPr>
                  <a:t>V</a:t>
                </a:r>
                <a:r>
                  <a:rPr lang="en-US" sz="1200" baseline="-25000" dirty="0">
                    <a:cs typeface="Arial" pitchFamily="34" charset="0"/>
                  </a:rPr>
                  <a:t>M</a:t>
                </a:r>
                <a:endParaRPr lang="en-US" sz="1200" dirty="0">
                  <a:cs typeface="Arial" pitchFamily="34" charset="0"/>
                </a:endParaRPr>
              </a:p>
            </p:txBody>
          </p:sp>
          <p:sp>
            <p:nvSpPr>
              <p:cNvPr id="20584" name="Oval 367"/>
              <p:cNvSpPr>
                <a:spLocks noChangeAspect="1" noChangeArrowheads="1"/>
              </p:cNvSpPr>
              <p:nvPr/>
            </p:nvSpPr>
            <p:spPr bwMode="auto">
              <a:xfrm>
                <a:off x="2880" y="3120"/>
                <a:ext cx="240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20557" name="Line 368"/>
            <p:cNvSpPr>
              <a:spLocks noChangeAspect="1" noChangeShapeType="1"/>
            </p:cNvSpPr>
            <p:nvPr/>
          </p:nvSpPr>
          <p:spPr bwMode="auto">
            <a:xfrm flipH="1">
              <a:off x="4128" y="3120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58" name="Line 369"/>
            <p:cNvSpPr>
              <a:spLocks noChangeAspect="1" noChangeShapeType="1"/>
            </p:cNvSpPr>
            <p:nvPr/>
          </p:nvSpPr>
          <p:spPr bwMode="auto">
            <a:xfrm flipH="1">
              <a:off x="2784" y="3120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20893" name="Group 370"/>
            <p:cNvGrpSpPr>
              <a:grpSpLocks noChangeAspect="1"/>
            </p:cNvGrpSpPr>
            <p:nvPr/>
          </p:nvGrpSpPr>
          <p:grpSpPr bwMode="auto">
            <a:xfrm>
              <a:off x="2736" y="3120"/>
              <a:ext cx="96" cy="144"/>
              <a:chOff x="3312" y="2640"/>
              <a:chExt cx="384" cy="480"/>
            </a:xfrm>
          </p:grpSpPr>
          <p:sp>
            <p:nvSpPr>
              <p:cNvPr id="20579" name="Line 371"/>
              <p:cNvSpPr>
                <a:spLocks noChangeAspect="1" noChangeShapeType="1"/>
              </p:cNvSpPr>
              <p:nvPr/>
            </p:nvSpPr>
            <p:spPr bwMode="auto">
              <a:xfrm>
                <a:off x="3312" y="2928"/>
                <a:ext cx="38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580" name="Line 372"/>
              <p:cNvSpPr>
                <a:spLocks noChangeAspect="1" noChangeShapeType="1"/>
              </p:cNvSpPr>
              <p:nvPr/>
            </p:nvSpPr>
            <p:spPr bwMode="auto">
              <a:xfrm>
                <a:off x="3408" y="3024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581" name="Line 373"/>
              <p:cNvSpPr>
                <a:spLocks noChangeAspect="1" noChangeShapeType="1"/>
              </p:cNvSpPr>
              <p:nvPr/>
            </p:nvSpPr>
            <p:spPr bwMode="auto">
              <a:xfrm>
                <a:off x="3456" y="3120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582" name="Line 374"/>
              <p:cNvSpPr>
                <a:spLocks noChangeAspect="1" noChangeShapeType="1"/>
              </p:cNvSpPr>
              <p:nvPr/>
            </p:nvSpPr>
            <p:spPr bwMode="auto">
              <a:xfrm flipV="1">
                <a:off x="3504" y="2640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20894" name="Group 375"/>
            <p:cNvGrpSpPr>
              <a:grpSpLocks noChangeAspect="1"/>
            </p:cNvGrpSpPr>
            <p:nvPr/>
          </p:nvGrpSpPr>
          <p:grpSpPr bwMode="auto">
            <a:xfrm>
              <a:off x="2928" y="3024"/>
              <a:ext cx="288" cy="204"/>
              <a:chOff x="2880" y="2688"/>
              <a:chExt cx="288" cy="204"/>
            </a:xfrm>
          </p:grpSpPr>
          <p:sp>
            <p:nvSpPr>
              <p:cNvPr id="20577" name="Text Box 376"/>
              <p:cNvSpPr txBox="1">
                <a:spLocks noChangeAspect="1" noChangeArrowheads="1"/>
              </p:cNvSpPr>
              <p:nvPr/>
            </p:nvSpPr>
            <p:spPr bwMode="auto">
              <a:xfrm>
                <a:off x="2880" y="2688"/>
                <a:ext cx="288" cy="2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sz="1200" dirty="0">
                    <a:cs typeface="Arial" pitchFamily="34" charset="0"/>
                  </a:rPr>
                  <a:t>V</a:t>
                </a:r>
                <a:r>
                  <a:rPr lang="en-US" sz="1200" baseline="-25000" dirty="0">
                    <a:cs typeface="Arial" pitchFamily="34" charset="0"/>
                  </a:rPr>
                  <a:t>R</a:t>
                </a:r>
                <a:endParaRPr lang="en-US" sz="1200" dirty="0">
                  <a:cs typeface="Arial" pitchFamily="34" charset="0"/>
                </a:endParaRPr>
              </a:p>
            </p:txBody>
          </p:sp>
          <p:sp>
            <p:nvSpPr>
              <p:cNvPr id="20578" name="Oval 377"/>
              <p:cNvSpPr>
                <a:spLocks noChangeAspect="1" noChangeArrowheads="1"/>
              </p:cNvSpPr>
              <p:nvPr/>
            </p:nvSpPr>
            <p:spPr bwMode="auto">
              <a:xfrm>
                <a:off x="2880" y="2688"/>
                <a:ext cx="240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20561" name="Line 378"/>
            <p:cNvSpPr>
              <a:spLocks noChangeAspect="1" noChangeShapeType="1"/>
            </p:cNvSpPr>
            <p:nvPr/>
          </p:nvSpPr>
          <p:spPr bwMode="auto">
            <a:xfrm flipH="1">
              <a:off x="3168" y="3120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62" name="Oval 379"/>
            <p:cNvSpPr>
              <a:spLocks noChangeAspect="1" noChangeArrowheads="1"/>
            </p:cNvSpPr>
            <p:nvPr/>
          </p:nvSpPr>
          <p:spPr bwMode="auto">
            <a:xfrm>
              <a:off x="3744" y="3091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0563" name="Oval 380"/>
            <p:cNvSpPr>
              <a:spLocks noChangeAspect="1" noChangeArrowheads="1"/>
            </p:cNvSpPr>
            <p:nvPr/>
          </p:nvSpPr>
          <p:spPr bwMode="auto">
            <a:xfrm>
              <a:off x="3744" y="3427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0564" name="Oval 381"/>
            <p:cNvSpPr>
              <a:spLocks noChangeAspect="1" noChangeArrowheads="1"/>
            </p:cNvSpPr>
            <p:nvPr/>
          </p:nvSpPr>
          <p:spPr bwMode="auto">
            <a:xfrm>
              <a:off x="3264" y="3091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0565" name="Oval 382"/>
            <p:cNvSpPr>
              <a:spLocks noChangeAspect="1" noChangeArrowheads="1"/>
            </p:cNvSpPr>
            <p:nvPr/>
          </p:nvSpPr>
          <p:spPr bwMode="auto">
            <a:xfrm>
              <a:off x="3264" y="3427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0566" name="Line 383"/>
            <p:cNvSpPr>
              <a:spLocks noChangeAspect="1" noChangeShapeType="1"/>
            </p:cNvSpPr>
            <p:nvPr/>
          </p:nvSpPr>
          <p:spPr bwMode="auto">
            <a:xfrm flipH="1">
              <a:off x="3744" y="3120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20895" name="Group 384"/>
            <p:cNvGrpSpPr>
              <a:grpSpLocks noChangeAspect="1"/>
            </p:cNvGrpSpPr>
            <p:nvPr/>
          </p:nvGrpSpPr>
          <p:grpSpPr bwMode="auto">
            <a:xfrm>
              <a:off x="3216" y="3456"/>
              <a:ext cx="96" cy="144"/>
              <a:chOff x="3312" y="2640"/>
              <a:chExt cx="384" cy="480"/>
            </a:xfrm>
          </p:grpSpPr>
          <p:sp>
            <p:nvSpPr>
              <p:cNvPr id="20573" name="Line 385"/>
              <p:cNvSpPr>
                <a:spLocks noChangeAspect="1" noChangeShapeType="1"/>
              </p:cNvSpPr>
              <p:nvPr/>
            </p:nvSpPr>
            <p:spPr bwMode="auto">
              <a:xfrm>
                <a:off x="3312" y="2928"/>
                <a:ext cx="38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574" name="Line 386"/>
              <p:cNvSpPr>
                <a:spLocks noChangeAspect="1" noChangeShapeType="1"/>
              </p:cNvSpPr>
              <p:nvPr/>
            </p:nvSpPr>
            <p:spPr bwMode="auto">
              <a:xfrm>
                <a:off x="3408" y="3024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575" name="Line 387"/>
              <p:cNvSpPr>
                <a:spLocks noChangeAspect="1" noChangeShapeType="1"/>
              </p:cNvSpPr>
              <p:nvPr/>
            </p:nvSpPr>
            <p:spPr bwMode="auto">
              <a:xfrm>
                <a:off x="3456" y="3120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576" name="Line 388"/>
              <p:cNvSpPr>
                <a:spLocks noChangeAspect="1" noChangeShapeType="1"/>
              </p:cNvSpPr>
              <p:nvPr/>
            </p:nvSpPr>
            <p:spPr bwMode="auto">
              <a:xfrm flipV="1">
                <a:off x="3504" y="2640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20480" name="Group 389"/>
            <p:cNvGrpSpPr>
              <a:grpSpLocks noChangeAspect="1"/>
            </p:cNvGrpSpPr>
            <p:nvPr/>
          </p:nvGrpSpPr>
          <p:grpSpPr bwMode="auto">
            <a:xfrm>
              <a:off x="3744" y="3456"/>
              <a:ext cx="96" cy="144"/>
              <a:chOff x="3312" y="2640"/>
              <a:chExt cx="384" cy="480"/>
            </a:xfrm>
          </p:grpSpPr>
          <p:sp>
            <p:nvSpPr>
              <p:cNvPr id="20569" name="Line 390"/>
              <p:cNvSpPr>
                <a:spLocks noChangeAspect="1" noChangeShapeType="1"/>
              </p:cNvSpPr>
              <p:nvPr/>
            </p:nvSpPr>
            <p:spPr bwMode="auto">
              <a:xfrm>
                <a:off x="3312" y="2928"/>
                <a:ext cx="38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570" name="Line 391"/>
              <p:cNvSpPr>
                <a:spLocks noChangeAspect="1" noChangeShapeType="1"/>
              </p:cNvSpPr>
              <p:nvPr/>
            </p:nvSpPr>
            <p:spPr bwMode="auto">
              <a:xfrm>
                <a:off x="3408" y="3024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571" name="Line 392"/>
              <p:cNvSpPr>
                <a:spLocks noChangeAspect="1" noChangeShapeType="1"/>
              </p:cNvSpPr>
              <p:nvPr/>
            </p:nvSpPr>
            <p:spPr bwMode="auto">
              <a:xfrm>
                <a:off x="3456" y="3120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572" name="Line 393"/>
              <p:cNvSpPr>
                <a:spLocks noChangeAspect="1" noChangeShapeType="1"/>
              </p:cNvSpPr>
              <p:nvPr/>
            </p:nvSpPr>
            <p:spPr bwMode="auto">
              <a:xfrm flipV="1">
                <a:off x="3504" y="2640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sp>
        <p:nvSpPr>
          <p:cNvPr id="20534" name="Rectangle 394"/>
          <p:cNvSpPr>
            <a:spLocks noChangeArrowheads="1"/>
          </p:cNvSpPr>
          <p:nvPr/>
        </p:nvSpPr>
        <p:spPr bwMode="auto">
          <a:xfrm>
            <a:off x="863600" y="1439553"/>
            <a:ext cx="7669213" cy="46815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536" name="Text Box 396"/>
          <p:cNvSpPr txBox="1">
            <a:spLocks noChangeArrowheads="1"/>
          </p:cNvSpPr>
          <p:nvPr/>
        </p:nvSpPr>
        <p:spPr bwMode="auto">
          <a:xfrm>
            <a:off x="6227763" y="5400365"/>
            <a:ext cx="1944687" cy="274638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200" dirty="0">
                <a:cs typeface="Arial" pitchFamily="34" charset="0"/>
              </a:rPr>
              <a:t>Similar to TTR</a:t>
            </a:r>
          </a:p>
        </p:txBody>
      </p:sp>
      <p:sp>
        <p:nvSpPr>
          <p:cNvPr id="20537" name="Text Box 397"/>
          <p:cNvSpPr txBox="1">
            <a:spLocks noChangeArrowheads="1"/>
          </p:cNvSpPr>
          <p:nvPr/>
        </p:nvSpPr>
        <p:spPr bwMode="auto">
          <a:xfrm>
            <a:off x="6227763" y="4320865"/>
            <a:ext cx="1944687" cy="274638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200" dirty="0">
                <a:cs typeface="Arial" pitchFamily="34" charset="0"/>
              </a:rPr>
              <a:t>Similar to Capacitance</a:t>
            </a:r>
          </a:p>
        </p:txBody>
      </p:sp>
      <p:sp>
        <p:nvSpPr>
          <p:cNvPr id="20538" name="Text Box 398"/>
          <p:cNvSpPr txBox="1">
            <a:spLocks noChangeArrowheads="1"/>
          </p:cNvSpPr>
          <p:nvPr/>
        </p:nvSpPr>
        <p:spPr bwMode="auto">
          <a:xfrm>
            <a:off x="6227763" y="3239778"/>
            <a:ext cx="2232025" cy="274637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200" dirty="0">
                <a:cs typeface="Arial" pitchFamily="34" charset="0"/>
              </a:rPr>
              <a:t>Similar to Leakage Reactance</a:t>
            </a:r>
          </a:p>
        </p:txBody>
      </p:sp>
      <p:sp>
        <p:nvSpPr>
          <p:cNvPr id="20539" name="Text Box 399"/>
          <p:cNvSpPr txBox="1">
            <a:spLocks noChangeArrowheads="1"/>
          </p:cNvSpPr>
          <p:nvPr/>
        </p:nvSpPr>
        <p:spPr bwMode="auto">
          <a:xfrm>
            <a:off x="6227763" y="2172978"/>
            <a:ext cx="1944687" cy="274637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200" dirty="0">
                <a:cs typeface="Arial" pitchFamily="34" charset="0"/>
              </a:rPr>
              <a:t>Similar to Excitation Test</a:t>
            </a:r>
          </a:p>
        </p:txBody>
      </p:sp>
      <p:sp>
        <p:nvSpPr>
          <p:cNvPr id="20540" name="Text Box 400"/>
          <p:cNvSpPr txBox="1">
            <a:spLocks noChangeArrowheads="1"/>
          </p:cNvSpPr>
          <p:nvPr/>
        </p:nvSpPr>
        <p:spPr bwMode="auto">
          <a:xfrm>
            <a:off x="6083300" y="1380815"/>
            <a:ext cx="1944688" cy="274638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200" b="1" dirty="0">
                <a:cs typeface="Arial" pitchFamily="34" charset="0"/>
              </a:rPr>
              <a:t>@ 60 Hz</a:t>
            </a:r>
          </a:p>
        </p:txBody>
      </p:sp>
      <p:sp>
        <p:nvSpPr>
          <p:cNvPr id="20541" name="Text Box 401"/>
          <p:cNvSpPr txBox="1">
            <a:spLocks noChangeArrowheads="1"/>
          </p:cNvSpPr>
          <p:nvPr/>
        </p:nvSpPr>
        <p:spPr bwMode="auto">
          <a:xfrm>
            <a:off x="3492500" y="1380815"/>
            <a:ext cx="2449513" cy="274638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200" b="1" dirty="0">
                <a:cs typeface="Arial" pitchFamily="34" charset="0"/>
              </a:rPr>
              <a:t>Transformer Characteristic</a:t>
            </a:r>
          </a:p>
        </p:txBody>
      </p:sp>
      <p:sp>
        <p:nvSpPr>
          <p:cNvPr id="20542" name="Line 402"/>
          <p:cNvSpPr>
            <a:spLocks noChangeShapeType="1"/>
          </p:cNvSpPr>
          <p:nvPr/>
        </p:nvSpPr>
        <p:spPr bwMode="auto">
          <a:xfrm>
            <a:off x="3348038" y="1439553"/>
            <a:ext cx="0" cy="4681537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/>
          <a:lstStyle/>
          <a:p>
            <a:endParaRPr lang="en-US" dirty="0"/>
          </a:p>
        </p:txBody>
      </p:sp>
      <p:sp>
        <p:nvSpPr>
          <p:cNvPr id="20543" name="Line 403"/>
          <p:cNvSpPr>
            <a:spLocks noChangeShapeType="1"/>
          </p:cNvSpPr>
          <p:nvPr/>
        </p:nvSpPr>
        <p:spPr bwMode="auto">
          <a:xfrm>
            <a:off x="6156325" y="1439553"/>
            <a:ext cx="0" cy="4681537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/>
          <a:lstStyle/>
          <a:p>
            <a:endParaRPr lang="en-US" dirty="0"/>
          </a:p>
        </p:txBody>
      </p:sp>
      <p:sp>
        <p:nvSpPr>
          <p:cNvPr id="20544" name="Text Box 404"/>
          <p:cNvSpPr txBox="1">
            <a:spLocks noChangeArrowheads="1"/>
          </p:cNvSpPr>
          <p:nvPr/>
        </p:nvSpPr>
        <p:spPr bwMode="auto">
          <a:xfrm>
            <a:off x="900113" y="1380815"/>
            <a:ext cx="2449512" cy="274638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200" b="1" dirty="0">
                <a:cs typeface="Arial" pitchFamily="34" charset="0"/>
              </a:rPr>
              <a:t>Type of Test</a:t>
            </a:r>
          </a:p>
        </p:txBody>
      </p:sp>
      <p:sp>
        <p:nvSpPr>
          <p:cNvPr id="20545" name="Line 405"/>
          <p:cNvSpPr>
            <a:spLocks noChangeShapeType="1"/>
          </p:cNvSpPr>
          <p:nvPr/>
        </p:nvSpPr>
        <p:spPr bwMode="auto">
          <a:xfrm>
            <a:off x="827088" y="1655453"/>
            <a:ext cx="7705725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/>
          <a:lstStyle/>
          <a:p>
            <a:endParaRPr lang="en-US" dirty="0"/>
          </a:p>
        </p:txBody>
      </p:sp>
      <p:sp>
        <p:nvSpPr>
          <p:cNvPr id="20546" name="Line 406"/>
          <p:cNvSpPr>
            <a:spLocks noChangeShapeType="1"/>
          </p:cNvSpPr>
          <p:nvPr/>
        </p:nvSpPr>
        <p:spPr bwMode="auto">
          <a:xfrm>
            <a:off x="827088" y="2879415"/>
            <a:ext cx="7705725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/>
          <a:lstStyle/>
          <a:p>
            <a:endParaRPr lang="en-US" dirty="0"/>
          </a:p>
        </p:txBody>
      </p:sp>
      <p:sp>
        <p:nvSpPr>
          <p:cNvPr id="20547" name="Line 407"/>
          <p:cNvSpPr>
            <a:spLocks noChangeShapeType="1"/>
          </p:cNvSpPr>
          <p:nvPr/>
        </p:nvSpPr>
        <p:spPr bwMode="auto">
          <a:xfrm>
            <a:off x="827088" y="3960503"/>
            <a:ext cx="7705725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/>
          <a:lstStyle/>
          <a:p>
            <a:endParaRPr lang="en-US" dirty="0"/>
          </a:p>
        </p:txBody>
      </p:sp>
      <p:sp>
        <p:nvSpPr>
          <p:cNvPr id="20548" name="Line 408"/>
          <p:cNvSpPr>
            <a:spLocks noChangeShapeType="1"/>
          </p:cNvSpPr>
          <p:nvPr/>
        </p:nvSpPr>
        <p:spPr bwMode="auto">
          <a:xfrm>
            <a:off x="827088" y="4968565"/>
            <a:ext cx="7705725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/>
          <a:lstStyle/>
          <a:p>
            <a:endParaRPr lang="en-US" dirty="0"/>
          </a:p>
        </p:txBody>
      </p:sp>
      <p:sp>
        <p:nvSpPr>
          <p:cNvPr id="20549" name="AutoShape 409"/>
          <p:cNvSpPr>
            <a:spLocks noChangeArrowheads="1"/>
          </p:cNvSpPr>
          <p:nvPr/>
        </p:nvSpPr>
        <p:spPr bwMode="auto">
          <a:xfrm>
            <a:off x="5908675" y="2231715"/>
            <a:ext cx="247650" cy="153988"/>
          </a:xfrm>
          <a:prstGeom prst="rightArrow">
            <a:avLst>
              <a:gd name="adj1" fmla="val 50000"/>
              <a:gd name="adj2" fmla="val 40206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550" name="AutoShape 410"/>
          <p:cNvSpPr>
            <a:spLocks noChangeArrowheads="1"/>
          </p:cNvSpPr>
          <p:nvPr/>
        </p:nvSpPr>
        <p:spPr bwMode="auto">
          <a:xfrm>
            <a:off x="5908675" y="3311215"/>
            <a:ext cx="247650" cy="153988"/>
          </a:xfrm>
          <a:prstGeom prst="rightArrow">
            <a:avLst>
              <a:gd name="adj1" fmla="val 50000"/>
              <a:gd name="adj2" fmla="val 40206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551" name="AutoShape 411"/>
          <p:cNvSpPr>
            <a:spLocks noChangeArrowheads="1"/>
          </p:cNvSpPr>
          <p:nvPr/>
        </p:nvSpPr>
        <p:spPr bwMode="auto">
          <a:xfrm>
            <a:off x="5908675" y="4376428"/>
            <a:ext cx="247650" cy="153987"/>
          </a:xfrm>
          <a:prstGeom prst="rightArrow">
            <a:avLst>
              <a:gd name="adj1" fmla="val 50000"/>
              <a:gd name="adj2" fmla="val 40206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552" name="AutoShape 412"/>
          <p:cNvSpPr>
            <a:spLocks noChangeArrowheads="1"/>
          </p:cNvSpPr>
          <p:nvPr/>
        </p:nvSpPr>
        <p:spPr bwMode="auto">
          <a:xfrm>
            <a:off x="5908675" y="5489265"/>
            <a:ext cx="247650" cy="152400"/>
          </a:xfrm>
          <a:prstGeom prst="rightArrow">
            <a:avLst>
              <a:gd name="adj1" fmla="val 50000"/>
              <a:gd name="adj2" fmla="val 40625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481" name="Marcador de pie de página 2048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20483" name="Marcador de número de diapositiva 2048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47</a:t>
            </a:fld>
            <a:endParaRPr lang="en-US" dirty="0"/>
          </a:p>
        </p:txBody>
      </p:sp>
      <p:sp>
        <p:nvSpPr>
          <p:cNvPr id="415" name="Título 1"/>
          <p:cNvSpPr txBox="1">
            <a:spLocks/>
          </p:cNvSpPr>
          <p:nvPr/>
        </p:nvSpPr>
        <p:spPr>
          <a:xfrm>
            <a:off x="2503714" y="155730"/>
            <a:ext cx="4874381" cy="4037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  <p:sp>
        <p:nvSpPr>
          <p:cNvPr id="416" name="Rectangle 3"/>
          <p:cNvSpPr>
            <a:spLocks noChangeArrowheads="1"/>
          </p:cNvSpPr>
          <p:nvPr/>
        </p:nvSpPr>
        <p:spPr bwMode="auto">
          <a:xfrm>
            <a:off x="568476" y="786041"/>
            <a:ext cx="7725679" cy="39315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739775"/>
            <a:r>
              <a:rPr lang="es-ES" sz="2200" b="1" dirty="0" smtClean="0">
                <a:solidFill>
                  <a:srgbClr val="FF0000"/>
                </a:solidFill>
              </a:rPr>
              <a:t>SFRA  </a:t>
            </a:r>
            <a:r>
              <a:rPr lang="es-ES" sz="2200" b="1" dirty="0" smtClean="0"/>
              <a:t>- Comparación con otras pruebas de campo</a:t>
            </a:r>
            <a:endParaRPr lang="es-ES" sz="22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48</a:t>
            </a:fld>
            <a:endParaRPr lang="en-US" dirty="0"/>
          </a:p>
        </p:txBody>
      </p:sp>
      <p:sp>
        <p:nvSpPr>
          <p:cNvPr id="39" name="CuadroTexto 38"/>
          <p:cNvSpPr txBox="1"/>
          <p:nvPr/>
        </p:nvSpPr>
        <p:spPr>
          <a:xfrm>
            <a:off x="428203" y="3080837"/>
            <a:ext cx="827447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200" b="1" dirty="0" smtClean="0"/>
              <a:t>Ejemplos</a:t>
            </a:r>
            <a:endParaRPr lang="es-ES_tradnl" sz="3200" b="1" dirty="0"/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25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49</a:t>
            </a:fld>
            <a:endParaRPr lang="en-US" dirty="0"/>
          </a:p>
        </p:txBody>
      </p:sp>
      <p:sp>
        <p:nvSpPr>
          <p:cNvPr id="10" name="CuadroTexto 9"/>
          <p:cNvSpPr txBox="1"/>
          <p:nvPr/>
        </p:nvSpPr>
        <p:spPr>
          <a:xfrm>
            <a:off x="464992" y="715329"/>
            <a:ext cx="82744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E</a:t>
            </a:r>
            <a:r>
              <a:rPr lang="es-ES_tradnl" sz="2200" b="1" dirty="0" smtClean="0">
                <a:solidFill>
                  <a:srgbClr val="000000"/>
                </a:solidFill>
              </a:rPr>
              <a:t>jemplo 1: </a:t>
            </a:r>
            <a:r>
              <a:rPr lang="es-ES_tradnl" sz="2000" dirty="0"/>
              <a:t>Transformador en buen estado</a:t>
            </a:r>
          </a:p>
          <a:p>
            <a:endParaRPr lang="es-ES_tradnl" sz="2200" b="1" dirty="0">
              <a:solidFill>
                <a:srgbClr val="000000"/>
              </a:solidFill>
            </a:endParaRPr>
          </a:p>
        </p:txBody>
      </p:sp>
      <p:pic>
        <p:nvPicPr>
          <p:cNvPr id="34" name="Imagen 3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3927" y="1484770"/>
            <a:ext cx="7195106" cy="4717619"/>
          </a:xfrm>
          <a:prstGeom prst="rect">
            <a:avLst/>
          </a:prstGeom>
        </p:spPr>
      </p:pic>
      <p:sp>
        <p:nvSpPr>
          <p:cNvPr id="35" name="TextBox 14"/>
          <p:cNvSpPr txBox="1">
            <a:spLocks noChangeArrowheads="1"/>
          </p:cNvSpPr>
          <p:nvPr/>
        </p:nvSpPr>
        <p:spPr bwMode="auto">
          <a:xfrm>
            <a:off x="464992" y="4461403"/>
            <a:ext cx="2643188" cy="784830"/>
          </a:xfrm>
          <a:prstGeom prst="rect">
            <a:avLst/>
          </a:prstGeom>
          <a:solidFill>
            <a:srgbClr val="FFFFFF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sv-SE" sz="1500" dirty="0"/>
              <a:t>HV [abierto] </a:t>
            </a:r>
            <a:r>
              <a:rPr lang="sv-SE" sz="1500" dirty="0" smtClean="0"/>
              <a:t>según </a:t>
            </a:r>
            <a:r>
              <a:rPr lang="sv-SE" sz="1500" dirty="0"/>
              <a:t>lo esperado para un trans-r </a:t>
            </a:r>
            <a:r>
              <a:rPr lang="el-GR" sz="1500" dirty="0"/>
              <a:t>Δ</a:t>
            </a:r>
            <a:r>
              <a:rPr lang="sv-SE" sz="1500" dirty="0"/>
              <a:t>Y ”Doble endidura” </a:t>
            </a:r>
            <a:endParaRPr lang="en-US" sz="1500" dirty="0"/>
          </a:p>
        </p:txBody>
      </p:sp>
      <p:sp>
        <p:nvSpPr>
          <p:cNvPr id="36" name="TextBox 15"/>
          <p:cNvSpPr txBox="1">
            <a:spLocks noChangeArrowheads="1"/>
          </p:cNvSpPr>
          <p:nvPr/>
        </p:nvSpPr>
        <p:spPr bwMode="auto">
          <a:xfrm>
            <a:off x="5943196" y="4002121"/>
            <a:ext cx="2466975" cy="1015663"/>
          </a:xfrm>
          <a:prstGeom prst="rect">
            <a:avLst/>
          </a:prstGeom>
          <a:solidFill>
            <a:srgbClr val="FFFFFF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sv-SE" sz="1500" dirty="0"/>
              <a:t>Minima </a:t>
            </a:r>
            <a:r>
              <a:rPr lang="sv-SE" sz="1500" dirty="0" smtClean="0"/>
              <a:t>desviación </a:t>
            </a:r>
            <a:r>
              <a:rPr lang="sv-SE" sz="1500" dirty="0"/>
              <a:t>entre fases en todas las pruebas – no hay defectos de devanados</a:t>
            </a:r>
            <a:endParaRPr lang="en-US" sz="1500" dirty="0"/>
          </a:p>
        </p:txBody>
      </p:sp>
      <p:sp>
        <p:nvSpPr>
          <p:cNvPr id="37" name="TextBox 16"/>
          <p:cNvSpPr txBox="1">
            <a:spLocks noChangeArrowheads="1"/>
          </p:cNvSpPr>
          <p:nvPr/>
        </p:nvSpPr>
        <p:spPr bwMode="auto">
          <a:xfrm>
            <a:off x="5395649" y="1495468"/>
            <a:ext cx="2266950" cy="553998"/>
          </a:xfrm>
          <a:prstGeom prst="rect">
            <a:avLst/>
          </a:prstGeom>
          <a:solidFill>
            <a:srgbClr val="FFFFFF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sv-SE" sz="1500" dirty="0"/>
              <a:t>HV [cortocircuito] </a:t>
            </a:r>
            <a:r>
              <a:rPr lang="sv-SE" sz="1500" dirty="0" smtClean="0"/>
              <a:t>idéntico </a:t>
            </a:r>
            <a:r>
              <a:rPr lang="sv-SE" sz="1500" dirty="0"/>
              <a:t>entre fases</a:t>
            </a:r>
            <a:endParaRPr lang="en-US" sz="1500" dirty="0"/>
          </a:p>
        </p:txBody>
      </p:sp>
      <p:sp>
        <p:nvSpPr>
          <p:cNvPr id="38" name="TextBox 18"/>
          <p:cNvSpPr txBox="1">
            <a:spLocks noChangeArrowheads="1"/>
          </p:cNvSpPr>
          <p:nvPr/>
        </p:nvSpPr>
        <p:spPr bwMode="auto">
          <a:xfrm>
            <a:off x="2185126" y="1484770"/>
            <a:ext cx="2071687" cy="784830"/>
          </a:xfrm>
          <a:prstGeom prst="rect">
            <a:avLst/>
          </a:prstGeom>
          <a:solidFill>
            <a:srgbClr val="FFFFFF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sv-SE" sz="1500" dirty="0"/>
              <a:t>LV [abierto] </a:t>
            </a:r>
            <a:r>
              <a:rPr lang="sv-SE" sz="1500" dirty="0" smtClean="0"/>
              <a:t>según </a:t>
            </a:r>
            <a:r>
              <a:rPr lang="sv-SE" sz="1500" dirty="0"/>
              <a:t>lo esperado para un trans-r  </a:t>
            </a:r>
            <a:r>
              <a:rPr lang="el-GR" sz="1500" dirty="0"/>
              <a:t>Δ</a:t>
            </a:r>
            <a:r>
              <a:rPr lang="sv-SE" sz="1500" dirty="0"/>
              <a:t>Y</a:t>
            </a:r>
            <a:endParaRPr lang="en-US" sz="1500" dirty="0"/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14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8917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50</a:t>
            </a:fld>
            <a:endParaRPr lang="en-US" dirty="0"/>
          </a:p>
        </p:txBody>
      </p:sp>
      <p:sp>
        <p:nvSpPr>
          <p:cNvPr id="10" name="CuadroTexto 9"/>
          <p:cNvSpPr txBox="1"/>
          <p:nvPr/>
        </p:nvSpPr>
        <p:spPr>
          <a:xfrm>
            <a:off x="489182" y="703234"/>
            <a:ext cx="82744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E</a:t>
            </a:r>
            <a:r>
              <a:rPr lang="es-ES_tradnl" sz="2200" b="1" dirty="0" smtClean="0">
                <a:solidFill>
                  <a:srgbClr val="000000"/>
                </a:solidFill>
              </a:rPr>
              <a:t>jemplo 2: </a:t>
            </a:r>
            <a:r>
              <a:rPr lang="es-ES_tradnl" sz="2000" dirty="0"/>
              <a:t>Transformador en serios problemas</a:t>
            </a:r>
          </a:p>
          <a:p>
            <a:endParaRPr lang="es-ES_tradnl" sz="2000" b="1" dirty="0">
              <a:solidFill>
                <a:srgbClr val="000000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6760" y="1582752"/>
            <a:ext cx="7523987" cy="4299433"/>
          </a:xfrm>
          <a:prstGeom prst="rect">
            <a:avLst/>
          </a:prstGeom>
          <a:noFill/>
          <a:ln w="12700">
            <a:solidFill>
              <a:srgbClr val="292929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5"/>
          <p:cNvSpPr txBox="1">
            <a:spLocks noChangeArrowheads="1"/>
          </p:cNvSpPr>
          <p:nvPr/>
        </p:nvSpPr>
        <p:spPr bwMode="auto">
          <a:xfrm>
            <a:off x="6687340" y="3932871"/>
            <a:ext cx="2286000" cy="1477328"/>
          </a:xfrm>
          <a:prstGeom prst="rect">
            <a:avLst/>
          </a:prstGeom>
          <a:solidFill>
            <a:srgbClr val="FFFFFF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sv-SE" sz="1500" dirty="0"/>
              <a:t>Grandes desviaciones entre fases en los rangos de </a:t>
            </a:r>
            <a:r>
              <a:rPr lang="sv-SE" sz="1500" dirty="0" smtClean="0"/>
              <a:t>media </a:t>
            </a:r>
            <a:r>
              <a:rPr lang="sv-SE" sz="1500" dirty="0"/>
              <a:t>y altas frecuencias son indicativos de fallas en los devanados</a:t>
            </a:r>
            <a:endParaRPr lang="en-US" sz="1500" dirty="0"/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1467870" y="3727509"/>
            <a:ext cx="2071687" cy="1938992"/>
          </a:xfrm>
          <a:prstGeom prst="rect">
            <a:avLst/>
          </a:prstGeom>
          <a:solidFill>
            <a:srgbClr val="FFFFFF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sv-SE" sz="1500" dirty="0"/>
              <a:t>Grandes desviaciones entre fases para BT (abierto) en bajas frecuencias es indicativo de cambios en el circuito </a:t>
            </a:r>
            <a:r>
              <a:rPr lang="sv-SE" sz="1500" dirty="0" smtClean="0"/>
              <a:t>magnético</a:t>
            </a:r>
            <a:r>
              <a:rPr lang="sv-SE" sz="1500" dirty="0"/>
              <a:t>, defectos del </a:t>
            </a:r>
            <a:r>
              <a:rPr lang="sv-SE" sz="1500" dirty="0" smtClean="0"/>
              <a:t>núcleo</a:t>
            </a:r>
            <a:endParaRPr lang="en-US" sz="1500" dirty="0"/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14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545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8" descr="Tap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3" y="1670353"/>
            <a:ext cx="7523993" cy="40787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3011" name="TextBox 15"/>
          <p:cNvSpPr txBox="1">
            <a:spLocks noChangeArrowheads="1"/>
          </p:cNvSpPr>
          <p:nvPr/>
        </p:nvSpPr>
        <p:spPr bwMode="auto">
          <a:xfrm>
            <a:off x="1192137" y="4179812"/>
            <a:ext cx="2071688" cy="584775"/>
          </a:xfrm>
          <a:prstGeom prst="rect">
            <a:avLst/>
          </a:prstGeom>
          <a:solidFill>
            <a:srgbClr val="FFFFFF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sz="1600" dirty="0" smtClean="0">
                <a:cs typeface="Arial" pitchFamily="34" charset="0"/>
              </a:rPr>
              <a:t>Efecto en bajas frecuencias</a:t>
            </a:r>
            <a:endParaRPr lang="es-ES" sz="1600" dirty="0">
              <a:cs typeface="Arial" pitchFamily="34" charset="0"/>
            </a:endParaRPr>
          </a:p>
        </p:txBody>
      </p:sp>
      <p:sp>
        <p:nvSpPr>
          <p:cNvPr id="43012" name="TextBox 15"/>
          <p:cNvSpPr txBox="1">
            <a:spLocks noChangeArrowheads="1"/>
          </p:cNvSpPr>
          <p:nvPr/>
        </p:nvSpPr>
        <p:spPr bwMode="auto">
          <a:xfrm>
            <a:off x="5387433" y="2506950"/>
            <a:ext cx="1714500" cy="584775"/>
          </a:xfrm>
          <a:prstGeom prst="rect">
            <a:avLst/>
          </a:prstGeom>
          <a:solidFill>
            <a:srgbClr val="FFFFFF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sz="1600" dirty="0" smtClean="0">
                <a:cs typeface="Arial" pitchFamily="34" charset="0"/>
              </a:rPr>
              <a:t>Efecto en Devanados</a:t>
            </a:r>
            <a:endParaRPr lang="es-ES" sz="1600" dirty="0">
              <a:cs typeface="Arial" pitchFamily="34" charset="0"/>
            </a:endParaRP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51</a:t>
            </a:fld>
            <a:endParaRPr lang="en-US" dirty="0"/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2503714" y="155730"/>
            <a:ext cx="4874381" cy="4037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489182" y="703234"/>
            <a:ext cx="82744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E</a:t>
            </a:r>
            <a:r>
              <a:rPr lang="es-ES_tradnl" sz="2200" b="1" dirty="0" smtClean="0">
                <a:solidFill>
                  <a:srgbClr val="000000"/>
                </a:solidFill>
              </a:rPr>
              <a:t>jemplo 3: </a:t>
            </a:r>
            <a:r>
              <a:rPr lang="es-ES_tradnl" sz="2000" dirty="0"/>
              <a:t>Efecto de la posición del cambiador de tomas bajo carga</a:t>
            </a:r>
          </a:p>
          <a:p>
            <a:endParaRPr lang="es-ES_tradnl" sz="2200" dirty="0"/>
          </a:p>
          <a:p>
            <a:endParaRPr lang="es-ES_tradnl" sz="22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653142" y="1523999"/>
            <a:ext cx="8216661" cy="4088191"/>
            <a:chOff x="354510" y="1635434"/>
            <a:chExt cx="8787750" cy="4308331"/>
          </a:xfrm>
        </p:grpSpPr>
        <p:pic>
          <p:nvPicPr>
            <p:cNvPr id="44036" name="Picture 8" descr="X1-X0 at variable output voltage_0.1_0.5_1_2_5_10V (green).JP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54510" y="1635434"/>
              <a:ext cx="8360864" cy="4308331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pic>
        <p:sp>
          <p:nvSpPr>
            <p:cNvPr id="44037" name="Text Box 6"/>
            <p:cNvSpPr txBox="1">
              <a:spLocks noChangeArrowheads="1"/>
            </p:cNvSpPr>
            <p:nvPr/>
          </p:nvSpPr>
          <p:spPr bwMode="auto">
            <a:xfrm>
              <a:off x="1431925" y="4389438"/>
              <a:ext cx="1984375" cy="376238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s-ES" sz="1800" dirty="0" smtClean="0">
                  <a:cs typeface="Arial" pitchFamily="34" charset="0"/>
                </a:rPr>
                <a:t>10V peak-to peak</a:t>
              </a:r>
              <a:endParaRPr lang="es-ES" sz="1800" dirty="0">
                <a:cs typeface="Arial" pitchFamily="34" charset="0"/>
              </a:endParaRPr>
            </a:p>
          </p:txBody>
        </p:sp>
        <p:sp>
          <p:nvSpPr>
            <p:cNvPr id="44038" name="Line 7"/>
            <p:cNvSpPr>
              <a:spLocks noChangeShapeType="1"/>
            </p:cNvSpPr>
            <p:nvPr/>
          </p:nvSpPr>
          <p:spPr bwMode="auto">
            <a:xfrm flipH="1">
              <a:off x="3571875" y="2500290"/>
              <a:ext cx="428625" cy="35718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s-ES" dirty="0"/>
            </a:p>
          </p:txBody>
        </p:sp>
        <p:sp>
          <p:nvSpPr>
            <p:cNvPr id="44039" name="Line 8"/>
            <p:cNvSpPr>
              <a:spLocks noChangeShapeType="1"/>
            </p:cNvSpPr>
            <p:nvPr/>
          </p:nvSpPr>
          <p:spPr bwMode="auto">
            <a:xfrm flipV="1">
              <a:off x="2571738" y="3786172"/>
              <a:ext cx="428626" cy="61789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s-ES" dirty="0"/>
            </a:p>
          </p:txBody>
        </p:sp>
        <p:sp>
          <p:nvSpPr>
            <p:cNvPr id="44040" name="Text Box 9"/>
            <p:cNvSpPr txBox="1">
              <a:spLocks noChangeArrowheads="1"/>
            </p:cNvSpPr>
            <p:nvPr/>
          </p:nvSpPr>
          <p:spPr bwMode="auto">
            <a:xfrm>
              <a:off x="4024313" y="2133601"/>
              <a:ext cx="2476500" cy="376237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s-ES" sz="1800" dirty="0" smtClean="0">
                  <a:cs typeface="Arial" pitchFamily="34" charset="0"/>
                </a:rPr>
                <a:t>0.1 V peak-to-peak</a:t>
              </a:r>
              <a:endParaRPr lang="es-ES" sz="1800" dirty="0">
                <a:cs typeface="Arial" pitchFamily="34" charset="0"/>
              </a:endParaRPr>
            </a:p>
          </p:txBody>
        </p:sp>
        <p:sp>
          <p:nvSpPr>
            <p:cNvPr id="44041" name="Text Box 10"/>
            <p:cNvSpPr txBox="1">
              <a:spLocks noChangeArrowheads="1"/>
            </p:cNvSpPr>
            <p:nvPr/>
          </p:nvSpPr>
          <p:spPr bwMode="auto">
            <a:xfrm>
              <a:off x="6856260" y="4253210"/>
              <a:ext cx="2286000" cy="92333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s-ES" sz="1800" dirty="0" smtClean="0">
                  <a:cs typeface="Arial" pitchFamily="34" charset="0"/>
                </a:rPr>
                <a:t>La influencia es mas notoria en las bajas frecuencias</a:t>
              </a:r>
              <a:endParaRPr lang="es-ES" sz="1800" dirty="0">
                <a:cs typeface="Arial" pitchFamily="34" charset="0"/>
              </a:endParaRPr>
            </a:p>
          </p:txBody>
        </p:sp>
      </p:grp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52</a:t>
            </a:fld>
            <a:endParaRPr lang="en-US" dirty="0"/>
          </a:p>
        </p:txBody>
      </p:sp>
      <p:sp>
        <p:nvSpPr>
          <p:cNvPr id="14" name="CuadroTexto 13"/>
          <p:cNvSpPr txBox="1"/>
          <p:nvPr/>
        </p:nvSpPr>
        <p:spPr>
          <a:xfrm>
            <a:off x="489182" y="703234"/>
            <a:ext cx="82744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E</a:t>
            </a:r>
            <a:r>
              <a:rPr lang="es-ES_tradnl" sz="2200" b="1" dirty="0" smtClean="0">
                <a:solidFill>
                  <a:srgbClr val="000000"/>
                </a:solidFill>
              </a:rPr>
              <a:t>jemplo 4: </a:t>
            </a:r>
            <a:r>
              <a:rPr lang="es-ES_tradnl" sz="2000" dirty="0"/>
              <a:t>Efecto de la </a:t>
            </a:r>
            <a:r>
              <a:rPr lang="es-ES_tradnl" sz="2000" dirty="0" smtClean="0"/>
              <a:t>tensión de ensayo</a:t>
            </a:r>
            <a:endParaRPr lang="es-ES_tradnl" sz="2000" dirty="0"/>
          </a:p>
          <a:p>
            <a:endParaRPr lang="es-ES_tradnl" sz="2200" dirty="0"/>
          </a:p>
          <a:p>
            <a:endParaRPr lang="es-ES_tradnl" sz="2200" b="1" dirty="0">
              <a:solidFill>
                <a:srgbClr val="000000"/>
              </a:solidFill>
            </a:endParaRPr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2503714" y="155730"/>
            <a:ext cx="4874381" cy="4037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12" descr="H1-H2 after WRM and after demag (blue)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89183" y="1717525"/>
            <a:ext cx="7881579" cy="404486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45059" name="Text Box 10"/>
          <p:cNvSpPr txBox="1">
            <a:spLocks noChangeArrowheads="1"/>
          </p:cNvSpPr>
          <p:nvPr/>
        </p:nvSpPr>
        <p:spPr bwMode="auto">
          <a:xfrm>
            <a:off x="1773044" y="4636294"/>
            <a:ext cx="2079819" cy="584775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292929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s-ES" sz="1600" dirty="0" smtClean="0">
                <a:cs typeface="Arial" pitchFamily="34" charset="0"/>
              </a:rPr>
              <a:t>Posterior a la desmagnetización</a:t>
            </a:r>
            <a:endParaRPr lang="es-ES" sz="1600" dirty="0">
              <a:cs typeface="Arial" pitchFamily="34" charset="0"/>
            </a:endParaRPr>
          </a:p>
        </p:txBody>
      </p:sp>
      <p:sp>
        <p:nvSpPr>
          <p:cNvPr id="45060" name="Text Box 11"/>
          <p:cNvSpPr txBox="1">
            <a:spLocks noChangeArrowheads="1"/>
          </p:cNvSpPr>
          <p:nvPr/>
        </p:nvSpPr>
        <p:spPr bwMode="auto">
          <a:xfrm>
            <a:off x="3150394" y="2561511"/>
            <a:ext cx="2581507" cy="584775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292929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s-ES" sz="1600" dirty="0" smtClean="0">
                <a:cs typeface="Arial" pitchFamily="34" charset="0"/>
              </a:rPr>
              <a:t>Post-prueba resistencia de devanados</a:t>
            </a:r>
            <a:endParaRPr lang="es-ES" sz="1600" dirty="0">
              <a:cs typeface="Arial" pitchFamily="34" charset="0"/>
            </a:endParaRPr>
          </a:p>
        </p:txBody>
      </p:sp>
      <p:sp>
        <p:nvSpPr>
          <p:cNvPr id="45061" name="Line 12"/>
          <p:cNvSpPr>
            <a:spLocks noChangeShapeType="1"/>
          </p:cNvSpPr>
          <p:nvPr/>
        </p:nvSpPr>
        <p:spPr bwMode="auto">
          <a:xfrm flipV="1">
            <a:off x="2793206" y="4136231"/>
            <a:ext cx="357188" cy="500063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45062" name="Line 7"/>
          <p:cNvSpPr>
            <a:spLocks noChangeShapeType="1"/>
          </p:cNvSpPr>
          <p:nvPr/>
        </p:nvSpPr>
        <p:spPr bwMode="auto">
          <a:xfrm flipH="1">
            <a:off x="3150394" y="3146286"/>
            <a:ext cx="500063" cy="8572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53</a:t>
            </a:fld>
            <a:endParaRPr lang="en-US" dirty="0"/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2503714" y="155730"/>
            <a:ext cx="4874381" cy="4037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489182" y="703234"/>
            <a:ext cx="82744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E</a:t>
            </a:r>
            <a:r>
              <a:rPr lang="es-ES_tradnl" sz="2200" b="1" dirty="0" smtClean="0">
                <a:solidFill>
                  <a:srgbClr val="000000"/>
                </a:solidFill>
              </a:rPr>
              <a:t>jemplo 5: </a:t>
            </a:r>
            <a:r>
              <a:rPr lang="es-ES_tradnl" sz="2000" dirty="0"/>
              <a:t>Efecto de la magnetización del núcleo</a:t>
            </a:r>
          </a:p>
          <a:p>
            <a:endParaRPr lang="es-ES_tradnl" sz="2200" dirty="0"/>
          </a:p>
          <a:p>
            <a:endParaRPr lang="es-ES_tradnl" sz="22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8" name="Picture 8" descr="SFRA diff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37737" y="1496863"/>
            <a:ext cx="7199999" cy="447043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47109" name="Text Box 6"/>
          <p:cNvSpPr txBox="1">
            <a:spLocks noChangeArrowheads="1"/>
          </p:cNvSpPr>
          <p:nvPr/>
        </p:nvSpPr>
        <p:spPr bwMode="auto">
          <a:xfrm>
            <a:off x="5108194" y="4092622"/>
            <a:ext cx="2920683" cy="338554"/>
          </a:xfrm>
          <a:prstGeom prst="rect">
            <a:avLst/>
          </a:prstGeom>
          <a:solidFill>
            <a:srgbClr val="FF0000">
              <a:alpha val="27058"/>
            </a:srgb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600" dirty="0" smtClean="0"/>
              <a:t>Núcleo sin conexión a tierra</a:t>
            </a:r>
            <a:endParaRPr lang="es-ES" sz="1600" dirty="0"/>
          </a:p>
        </p:txBody>
      </p:sp>
      <p:sp>
        <p:nvSpPr>
          <p:cNvPr id="47110" name="Text Box 7"/>
          <p:cNvSpPr txBox="1">
            <a:spLocks noChangeArrowheads="1"/>
          </p:cNvSpPr>
          <p:nvPr/>
        </p:nvSpPr>
        <p:spPr bwMode="auto">
          <a:xfrm>
            <a:off x="5108194" y="4643927"/>
            <a:ext cx="2920684" cy="338554"/>
          </a:xfrm>
          <a:prstGeom prst="rect">
            <a:avLst/>
          </a:prstGeom>
          <a:solidFill>
            <a:srgbClr val="0000FF">
              <a:alpha val="45882"/>
            </a:srgb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600" dirty="0" smtClean="0"/>
              <a:t>Núcleo con conexión a tierra</a:t>
            </a:r>
            <a:endParaRPr lang="es-ES" sz="1600" dirty="0"/>
          </a:p>
        </p:txBody>
      </p:sp>
      <p:sp>
        <p:nvSpPr>
          <p:cNvPr id="47111" name="Line 11"/>
          <p:cNvSpPr>
            <a:spLocks noChangeShapeType="1"/>
          </p:cNvSpPr>
          <p:nvPr/>
        </p:nvSpPr>
        <p:spPr bwMode="auto">
          <a:xfrm flipH="1" flipV="1">
            <a:off x="4415934" y="4850477"/>
            <a:ext cx="692261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47112" name="Line 12"/>
          <p:cNvSpPr>
            <a:spLocks noChangeShapeType="1"/>
          </p:cNvSpPr>
          <p:nvPr/>
        </p:nvSpPr>
        <p:spPr bwMode="auto">
          <a:xfrm flipH="1" flipV="1">
            <a:off x="4345638" y="4369033"/>
            <a:ext cx="76255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2503714" y="155730"/>
            <a:ext cx="4874381" cy="4037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489182" y="703234"/>
            <a:ext cx="82744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E</a:t>
            </a:r>
            <a:r>
              <a:rPr lang="es-ES_tradnl" sz="2200" b="1" dirty="0" smtClean="0">
                <a:solidFill>
                  <a:srgbClr val="000000"/>
                </a:solidFill>
              </a:rPr>
              <a:t>jemplo 6: </a:t>
            </a:r>
            <a:r>
              <a:rPr lang="es-ES_tradnl" sz="2000" dirty="0"/>
              <a:t>Efecto del núcleo con/sin conexión a tierra</a:t>
            </a:r>
            <a:endParaRPr lang="es-ES_tradnl" sz="2200" dirty="0"/>
          </a:p>
          <a:p>
            <a:endParaRPr lang="es-ES_tradnl" sz="22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55</a:t>
            </a:fld>
            <a:endParaRPr lang="en-US" dirty="0"/>
          </a:p>
        </p:txBody>
      </p:sp>
      <p:pic>
        <p:nvPicPr>
          <p:cNvPr id="9" name="8 Image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27" t="7005" r="848" b="4427"/>
          <a:stretch>
            <a:fillRect/>
          </a:stretch>
        </p:blipFill>
        <p:spPr bwMode="auto">
          <a:xfrm>
            <a:off x="88011" y="2695574"/>
            <a:ext cx="4714875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10 Image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58" t="7005" r="1051" b="4883"/>
          <a:stretch>
            <a:fillRect/>
          </a:stretch>
        </p:blipFill>
        <p:spPr bwMode="auto">
          <a:xfrm>
            <a:off x="4660011" y="1715038"/>
            <a:ext cx="4214813" cy="278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489182" y="703234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E</a:t>
            </a:r>
            <a:r>
              <a:rPr lang="es-ES_tradnl" sz="2200" b="1" dirty="0" smtClean="0">
                <a:solidFill>
                  <a:srgbClr val="000000"/>
                </a:solidFill>
              </a:rPr>
              <a:t>jemplo 7: </a:t>
            </a:r>
            <a:r>
              <a:rPr lang="es-ES_tradnl" sz="2000" dirty="0"/>
              <a:t>Efecto del </a:t>
            </a:r>
            <a:r>
              <a:rPr lang="es-ES_tradnl" sz="2000" dirty="0" smtClean="0"/>
              <a:t>aceite (nuevo y usado)</a:t>
            </a:r>
            <a:endParaRPr lang="es-ES_tradnl" sz="22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990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56</a:t>
            </a:fld>
            <a:endParaRPr lang="en-US" dirty="0"/>
          </a:p>
        </p:txBody>
      </p:sp>
      <p:sp>
        <p:nvSpPr>
          <p:cNvPr id="33" name="Marcador de contenido 2"/>
          <p:cNvSpPr>
            <a:spLocks noGrp="1"/>
          </p:cNvSpPr>
          <p:nvPr>
            <p:ph idx="1"/>
          </p:nvPr>
        </p:nvSpPr>
        <p:spPr>
          <a:xfrm>
            <a:off x="428626" y="1426145"/>
            <a:ext cx="8281608" cy="5023794"/>
          </a:xfrm>
        </p:spPr>
        <p:txBody>
          <a:bodyPr>
            <a:normAutofit/>
          </a:bodyPr>
          <a:lstStyle/>
          <a:p>
            <a:pPr marL="549275" indent="-285750" algn="just"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s-ES_tradnl" sz="1800" b="0" dirty="0" smtClean="0"/>
              <a:t>Conexiones de tierra largas (azul), práctica </a:t>
            </a:r>
            <a:r>
              <a:rPr lang="es-ES_tradnl" sz="1800" dirty="0" smtClean="0"/>
              <a:t>NO </a:t>
            </a:r>
            <a:r>
              <a:rPr lang="es-ES_tradnl" sz="1800" b="0" dirty="0" smtClean="0"/>
              <a:t>recomendada</a:t>
            </a:r>
          </a:p>
          <a:p>
            <a:pPr marL="549275" indent="-285750" algn="just"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s-ES_tradnl" sz="1800" b="0" dirty="0" smtClean="0"/>
              <a:t>Conexiones de tierra cortas (rojo), práctica recomendada</a:t>
            </a:r>
          </a:p>
        </p:txBody>
      </p:sp>
      <p:pic>
        <p:nvPicPr>
          <p:cNvPr id="2" name="Imagen 1" descr="Captura de pantalla 2012-07-09 a las 01.57.59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130" y="2492010"/>
            <a:ext cx="8030383" cy="333366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7028" y="4780767"/>
            <a:ext cx="1468214" cy="1396105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05792" y="2470478"/>
            <a:ext cx="1409450" cy="1818319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 flipV="1">
            <a:off x="5715242" y="3061427"/>
            <a:ext cx="2478154" cy="247833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/>
          <p:cNvCxnSpPr/>
          <p:nvPr/>
        </p:nvCxnSpPr>
        <p:spPr>
          <a:xfrm flipV="1">
            <a:off x="5715242" y="3851394"/>
            <a:ext cx="2230338" cy="160841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15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489182" y="703234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E</a:t>
            </a:r>
            <a:r>
              <a:rPr lang="es-ES_tradnl" sz="2200" b="1" dirty="0" smtClean="0">
                <a:solidFill>
                  <a:srgbClr val="000000"/>
                </a:solidFill>
              </a:rPr>
              <a:t>jemplo 8: </a:t>
            </a:r>
            <a:r>
              <a:rPr lang="es-ES_tradnl" sz="2000" dirty="0" smtClean="0"/>
              <a:t>Conexión a tierra de cables coaxiales de señal</a:t>
            </a:r>
            <a:endParaRPr lang="es-ES_tradnl" sz="2200" b="1" dirty="0">
              <a:solidFill>
                <a:srgbClr val="000000"/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879349" y="6167954"/>
            <a:ext cx="52272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dirty="0" err="1" smtClean="0"/>
              <a:t>Interdevanado</a:t>
            </a:r>
            <a:r>
              <a:rPr lang="es-ES_tradnl" dirty="0" smtClean="0"/>
              <a:t> Inductivo (Admitancia Transferida)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3136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57</a:t>
            </a:fld>
            <a:endParaRPr lang="en-U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15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489182" y="703234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E</a:t>
            </a:r>
            <a:r>
              <a:rPr lang="es-ES_tradnl" sz="2200" b="1" dirty="0" smtClean="0">
                <a:solidFill>
                  <a:srgbClr val="000000"/>
                </a:solidFill>
              </a:rPr>
              <a:t>jemplo 9: </a:t>
            </a:r>
            <a:r>
              <a:rPr lang="es-ES_tradnl" sz="2000" dirty="0" smtClean="0"/>
              <a:t>Efecto de la temperatura</a:t>
            </a:r>
            <a:endParaRPr lang="es-ES_tradnl" sz="2200" b="1" dirty="0">
              <a:solidFill>
                <a:srgbClr val="000000"/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102466" y="5987143"/>
            <a:ext cx="28024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dirty="0" err="1" smtClean="0"/>
              <a:t>Interdevanado</a:t>
            </a:r>
            <a:r>
              <a:rPr lang="es-ES_tradnl" dirty="0" smtClean="0"/>
              <a:t> Capacitivo</a:t>
            </a:r>
            <a:endParaRPr lang="es-ES" dirty="0"/>
          </a:p>
        </p:txBody>
      </p:sp>
      <p:pic>
        <p:nvPicPr>
          <p:cNvPr id="17" name="Imagen 16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9182" y="1287083"/>
            <a:ext cx="8213493" cy="470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lecha arriba 7"/>
          <p:cNvSpPr/>
          <p:nvPr/>
        </p:nvSpPr>
        <p:spPr>
          <a:xfrm>
            <a:off x="1862667" y="3238500"/>
            <a:ext cx="508000" cy="840619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Rectángulo 17"/>
          <p:cNvSpPr/>
          <p:nvPr/>
        </p:nvSpPr>
        <p:spPr>
          <a:xfrm>
            <a:off x="1616204" y="2592169"/>
            <a:ext cx="1775020" cy="646331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pPr algn="ctr"/>
            <a:r>
              <a:rPr lang="es-ES_tradnl" b="1" dirty="0" smtClean="0">
                <a:solidFill>
                  <a:srgbClr val="FF0000"/>
                </a:solidFill>
              </a:rPr>
              <a:t>Aumento de la</a:t>
            </a:r>
          </a:p>
          <a:p>
            <a:r>
              <a:rPr lang="es-ES_tradnl" b="1" dirty="0" smtClean="0">
                <a:solidFill>
                  <a:srgbClr val="FF0000"/>
                </a:solidFill>
              </a:rPr>
              <a:t> temperatura</a:t>
            </a:r>
            <a:endParaRPr lang="es-E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119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58</a:t>
            </a:fld>
            <a:endParaRPr lang="en-U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15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489182" y="703234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E</a:t>
            </a:r>
            <a:r>
              <a:rPr lang="es-ES_tradnl" sz="2200" b="1" dirty="0" smtClean="0">
                <a:solidFill>
                  <a:srgbClr val="000000"/>
                </a:solidFill>
              </a:rPr>
              <a:t>jemplo 10: </a:t>
            </a:r>
            <a:r>
              <a:rPr lang="es-ES_tradnl" sz="2000" dirty="0" smtClean="0"/>
              <a:t>Efecto de </a:t>
            </a:r>
            <a:r>
              <a:rPr lang="es-ES_tradnl" sz="2000" dirty="0"/>
              <a:t>un </a:t>
            </a:r>
            <a:r>
              <a:rPr lang="es-ES_tradnl" sz="2000" dirty="0" smtClean="0"/>
              <a:t>cortocircuito </a:t>
            </a:r>
            <a:r>
              <a:rPr lang="es-ES_tradnl" sz="1200" dirty="0" smtClean="0"/>
              <a:t>(Desplazamiento </a:t>
            </a:r>
            <a:r>
              <a:rPr lang="es-ES_tradnl" sz="1200" dirty="0"/>
              <a:t>axial de los bobinados </a:t>
            </a:r>
            <a:r>
              <a:rPr lang="es-ES_tradnl" sz="1200" dirty="0" smtClean="0"/>
              <a:t>de AT)</a:t>
            </a:r>
            <a:endParaRPr lang="es-ES_tradnl" sz="1200" b="1" dirty="0">
              <a:solidFill>
                <a:srgbClr val="000000"/>
              </a:solidFill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448" y="1170406"/>
            <a:ext cx="4521302" cy="27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448" y="3986400"/>
            <a:ext cx="4521302" cy="27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8442" y="1190319"/>
            <a:ext cx="4521302" cy="27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Imagen 1" descr="Captura de pantalla 2014-02-05 a la(s) 18.21.15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5454" y="3890319"/>
            <a:ext cx="3593308" cy="2763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559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3" name="Picture 3" descr="-120 dB Dyn1 40MVA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378764"/>
            <a:ext cx="8237538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4" name="TextBox 4"/>
          <p:cNvSpPr txBox="1">
            <a:spLocks noChangeArrowheads="1"/>
          </p:cNvSpPr>
          <p:nvPr/>
        </p:nvSpPr>
        <p:spPr bwMode="auto">
          <a:xfrm>
            <a:off x="1479550" y="2483121"/>
            <a:ext cx="5000625" cy="338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600" dirty="0" smtClean="0"/>
              <a:t>Westinghouse 40 MVA, Dyn1, 115/14 kV, HV [open]</a:t>
            </a:r>
            <a:endParaRPr lang="es-ES" sz="1600" dirty="0"/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59</a:t>
            </a:fld>
            <a:endParaRPr lang="en-US" dirty="0"/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2503714" y="155730"/>
            <a:ext cx="4874381" cy="4037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89182" y="703234"/>
            <a:ext cx="82744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E</a:t>
            </a:r>
            <a:r>
              <a:rPr lang="es-ES_tradnl" sz="2200" b="1" dirty="0" smtClean="0">
                <a:solidFill>
                  <a:srgbClr val="000000"/>
                </a:solidFill>
              </a:rPr>
              <a:t>jemplo 11: </a:t>
            </a:r>
            <a:r>
              <a:rPr lang="es-ES_tradnl" sz="2000" dirty="0"/>
              <a:t>Importancia del rango dinámico</a:t>
            </a:r>
          </a:p>
          <a:p>
            <a:endParaRPr lang="es-ES_tradnl" sz="2200" dirty="0"/>
          </a:p>
          <a:p>
            <a:endParaRPr lang="es-ES_tradnl" sz="22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60</a:t>
            </a:fld>
            <a:endParaRPr lang="en-US" dirty="0"/>
          </a:p>
        </p:txBody>
      </p:sp>
      <p:sp>
        <p:nvSpPr>
          <p:cNvPr id="10" name="CuadroTexto 9"/>
          <p:cNvSpPr txBox="1"/>
          <p:nvPr/>
        </p:nvSpPr>
        <p:spPr>
          <a:xfrm>
            <a:off x="340895" y="2518462"/>
            <a:ext cx="82744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200" b="1" dirty="0" smtClean="0">
                <a:solidFill>
                  <a:srgbClr val="000000"/>
                </a:solidFill>
              </a:rPr>
              <a:t>Referencias </a:t>
            </a:r>
          </a:p>
          <a:p>
            <a:pPr algn="ctr"/>
            <a:r>
              <a:rPr lang="es-ES_tradnl" sz="3200" b="1" dirty="0" smtClean="0">
                <a:solidFill>
                  <a:srgbClr val="000000"/>
                </a:solidFill>
              </a:rPr>
              <a:t>Recomendadas</a:t>
            </a:r>
            <a:endParaRPr lang="es-ES_tradnl" sz="3200" b="1" dirty="0">
              <a:solidFill>
                <a:srgbClr val="000000"/>
              </a:solidFill>
            </a:endParaRP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127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61</a:t>
            </a:fld>
            <a:endParaRPr lang="en-US" dirty="0"/>
          </a:p>
        </p:txBody>
      </p:sp>
      <p:sp>
        <p:nvSpPr>
          <p:cNvPr id="10" name="CuadroTexto 9"/>
          <p:cNvSpPr txBox="1"/>
          <p:nvPr/>
        </p:nvSpPr>
        <p:spPr>
          <a:xfrm>
            <a:off x="510453" y="744945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R</a:t>
            </a:r>
            <a:r>
              <a:rPr lang="es-ES_tradnl" sz="2200" b="1" dirty="0" smtClean="0">
                <a:solidFill>
                  <a:srgbClr val="000000"/>
                </a:solidFill>
              </a:rPr>
              <a:t>eferencias</a:t>
            </a:r>
            <a:endParaRPr lang="es-ES_tradnl" sz="2200" b="1" dirty="0">
              <a:solidFill>
                <a:srgbClr val="000000"/>
              </a:solidFill>
            </a:endParaRPr>
          </a:p>
        </p:txBody>
      </p:sp>
      <p:pic>
        <p:nvPicPr>
          <p:cNvPr id="9" name="Imagen 8" descr="Captura de pantalla 2011-09-26 a las 23.28.1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6544" y="1270290"/>
            <a:ext cx="3400523" cy="467999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Imagen 10" descr="Captura de pantalla 2011-09-26 a las 23.29.18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402" y="1270289"/>
            <a:ext cx="3302520" cy="467999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12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610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62</a:t>
            </a:fld>
            <a:endParaRPr lang="en-US" dirty="0"/>
          </a:p>
        </p:txBody>
      </p:sp>
      <p:pic>
        <p:nvPicPr>
          <p:cNvPr id="2" name="Imagen 1" descr="Captura de pantalla 2013-04-24 a las 20.00.48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82510" y="1307803"/>
            <a:ext cx="3870000" cy="468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Imagen 3" descr="Captura de pantalla 2013-04-24 a las 20.05.03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551" y="1307803"/>
            <a:ext cx="3457118" cy="468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510453" y="744945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R</a:t>
            </a:r>
            <a:r>
              <a:rPr lang="es-ES_tradnl" sz="2200" b="1" dirty="0" smtClean="0">
                <a:solidFill>
                  <a:srgbClr val="000000"/>
                </a:solidFill>
              </a:rPr>
              <a:t>eferencias</a:t>
            </a:r>
            <a:endParaRPr lang="es-ES_tradnl" sz="22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758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63</a:t>
            </a:fld>
            <a:endParaRPr lang="en-US" dirty="0"/>
          </a:p>
        </p:txBody>
      </p:sp>
      <p:pic>
        <p:nvPicPr>
          <p:cNvPr id="10" name="Imagen 9" descr="Captura de pantalla 2013-07-25 a las 18.11.2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4405" y="1348686"/>
            <a:ext cx="3877325" cy="468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Imagen 2" descr="Captura de pantalla 2013-07-25 a las 19.01.4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334" y="1348686"/>
            <a:ext cx="3946917" cy="468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11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510453" y="744945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R</a:t>
            </a:r>
            <a:r>
              <a:rPr lang="es-ES_tradnl" sz="2200" b="1" dirty="0" smtClean="0">
                <a:solidFill>
                  <a:srgbClr val="000000"/>
                </a:solidFill>
              </a:rPr>
              <a:t>eferencias</a:t>
            </a:r>
            <a:endParaRPr lang="es-ES_tradnl" sz="22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99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64</a:t>
            </a:fld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428203" y="3080837"/>
            <a:ext cx="82744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FF0000"/>
              </a:buClr>
              <a:buSzPct val="100000"/>
            </a:pPr>
            <a:r>
              <a:rPr lang="es-ES_tradnl" sz="3200" dirty="0" smtClean="0">
                <a:solidFill>
                  <a:srgbClr val="FF0000"/>
                </a:solidFill>
              </a:rPr>
              <a:t>Segunda Parte: </a:t>
            </a:r>
          </a:p>
          <a:p>
            <a:pPr algn="ctr">
              <a:buClr>
                <a:srgbClr val="FF0000"/>
              </a:buClr>
              <a:buSzPct val="100000"/>
            </a:pPr>
            <a:r>
              <a:rPr lang="es-ES_tradnl" sz="3200" dirty="0" smtClean="0"/>
              <a:t>Hardware de FRAX 101</a:t>
            </a:r>
            <a:endParaRPr lang="es-ES_tradnl" sz="3200" dirty="0"/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77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65</a:t>
            </a:fld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428203" y="3080837"/>
            <a:ext cx="827447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200" b="1" dirty="0" smtClean="0"/>
              <a:t>Instrumento</a:t>
            </a:r>
            <a:endParaRPr lang="es-ES_tradnl" sz="3200" b="1" dirty="0"/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785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66</a:t>
            </a:fld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457199" y="641319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I</a:t>
            </a:r>
            <a:r>
              <a:rPr lang="es-ES_tradnl" sz="2200" b="1" dirty="0" smtClean="0">
                <a:solidFill>
                  <a:srgbClr val="000000"/>
                </a:solidFill>
              </a:rPr>
              <a:t>nstrumento</a:t>
            </a:r>
            <a:endParaRPr lang="es-ES_tradnl" sz="2200" b="1" dirty="0">
              <a:solidFill>
                <a:srgbClr val="000000"/>
              </a:solidFill>
            </a:endParaRP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  <p:pic>
        <p:nvPicPr>
          <p:cNvPr id="3" name="Imagen 2" descr="Captura de pantalla 2015-04-10 a la(s) 10.37.23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1589327"/>
            <a:ext cx="8035138" cy="4479201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6091317" y="2281318"/>
            <a:ext cx="2146571" cy="516949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2" name="Rectángulo 11"/>
          <p:cNvSpPr/>
          <p:nvPr/>
        </p:nvSpPr>
        <p:spPr>
          <a:xfrm>
            <a:off x="6091317" y="2934497"/>
            <a:ext cx="2146571" cy="516949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3" name="Rectángulo 12"/>
          <p:cNvSpPr/>
          <p:nvPr/>
        </p:nvSpPr>
        <p:spPr>
          <a:xfrm>
            <a:off x="6091317" y="3602472"/>
            <a:ext cx="2146571" cy="516949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4" name="Rectángulo 13"/>
          <p:cNvSpPr/>
          <p:nvPr/>
        </p:nvSpPr>
        <p:spPr>
          <a:xfrm>
            <a:off x="6243717" y="4647388"/>
            <a:ext cx="2146571" cy="870477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5" name="Rectángulo 14"/>
          <p:cNvSpPr/>
          <p:nvPr/>
        </p:nvSpPr>
        <p:spPr>
          <a:xfrm>
            <a:off x="1642193" y="2281318"/>
            <a:ext cx="2146571" cy="741929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6" name="Rectángulo 15"/>
          <p:cNvSpPr/>
          <p:nvPr/>
        </p:nvSpPr>
        <p:spPr>
          <a:xfrm>
            <a:off x="1642193" y="3107559"/>
            <a:ext cx="2146571" cy="562341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7" name="Rectángulo 16"/>
          <p:cNvSpPr/>
          <p:nvPr/>
        </p:nvSpPr>
        <p:spPr>
          <a:xfrm>
            <a:off x="1642193" y="3838250"/>
            <a:ext cx="2146571" cy="562341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8" name="Rectángulo 17"/>
          <p:cNvSpPr/>
          <p:nvPr/>
        </p:nvSpPr>
        <p:spPr>
          <a:xfrm>
            <a:off x="828074" y="4647388"/>
            <a:ext cx="2960690" cy="762811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24264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67</a:t>
            </a:fld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457199" y="641319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I</a:t>
            </a:r>
            <a:r>
              <a:rPr lang="es-ES_tradnl" sz="2200" b="1" dirty="0" smtClean="0">
                <a:solidFill>
                  <a:srgbClr val="000000"/>
                </a:solidFill>
              </a:rPr>
              <a:t>nstrumento</a:t>
            </a:r>
            <a:endParaRPr lang="es-ES_tradnl" sz="2200" b="1" dirty="0">
              <a:solidFill>
                <a:srgbClr val="000000"/>
              </a:solidFill>
            </a:endParaRP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57200" y="1199190"/>
            <a:ext cx="8229600" cy="45370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6213" indent="-176213" algn="just">
              <a:spcBef>
                <a:spcPts val="600"/>
              </a:spcBef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n-US" sz="1800" b="0" dirty="0" err="1" smtClean="0"/>
              <a:t>Método</a:t>
            </a:r>
            <a:r>
              <a:rPr lang="en-US" sz="1800" b="0" dirty="0" smtClean="0"/>
              <a:t> de </a:t>
            </a:r>
            <a:r>
              <a:rPr lang="en-US" sz="1800" b="0" dirty="0" err="1" smtClean="0"/>
              <a:t>ensayo</a:t>
            </a:r>
            <a:r>
              <a:rPr lang="en-US" sz="1800" b="0" dirty="0" smtClean="0"/>
              <a:t>: </a:t>
            </a:r>
            <a:r>
              <a:rPr lang="en-US" sz="1800" b="0" dirty="0"/>
              <a:t>Sweep frequency (SFRA)</a:t>
            </a:r>
          </a:p>
          <a:p>
            <a:pPr marL="176213" indent="-176213" algn="just">
              <a:spcBef>
                <a:spcPts val="600"/>
              </a:spcBef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n-US" sz="1800" b="0" dirty="0" err="1" smtClean="0"/>
              <a:t>Rango</a:t>
            </a:r>
            <a:r>
              <a:rPr lang="en-US" sz="1800" b="0" dirty="0" smtClean="0"/>
              <a:t> de </a:t>
            </a:r>
            <a:r>
              <a:rPr lang="en-US" sz="1800" b="0" dirty="0" err="1" smtClean="0"/>
              <a:t>frecuencia</a:t>
            </a:r>
            <a:r>
              <a:rPr lang="en-US" sz="1800" b="0" dirty="0" smtClean="0"/>
              <a:t> </a:t>
            </a:r>
            <a:r>
              <a:rPr lang="en-US" sz="1800" b="0" dirty="0" err="1" smtClean="0"/>
              <a:t>ajustable</a:t>
            </a:r>
            <a:r>
              <a:rPr lang="en-US" sz="1800" b="0" dirty="0" smtClean="0"/>
              <a:t>: </a:t>
            </a:r>
            <a:r>
              <a:rPr lang="en-US" sz="1800" b="0" dirty="0"/>
              <a:t>1 Hz - 10 </a:t>
            </a:r>
            <a:r>
              <a:rPr lang="en-US" sz="1800" b="0" dirty="0" smtClean="0"/>
              <a:t>MHz</a:t>
            </a:r>
          </a:p>
          <a:p>
            <a:pPr marL="176213" indent="-176213" algn="just">
              <a:spcBef>
                <a:spcPts val="600"/>
              </a:spcBef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n-US" sz="1800" b="0" dirty="0" err="1" smtClean="0"/>
              <a:t>Número</a:t>
            </a:r>
            <a:r>
              <a:rPr lang="en-US" sz="1800" b="0" dirty="0" smtClean="0"/>
              <a:t> de </a:t>
            </a:r>
            <a:r>
              <a:rPr lang="en-US" sz="1800" b="0" dirty="0" err="1" smtClean="0"/>
              <a:t>puntos</a:t>
            </a:r>
            <a:r>
              <a:rPr lang="en-US" sz="1800" b="0" dirty="0" smtClean="0"/>
              <a:t>: 32,000 (</a:t>
            </a:r>
            <a:r>
              <a:rPr lang="en-US" sz="1800" b="0" dirty="0" err="1" smtClean="0"/>
              <a:t>máximo</a:t>
            </a:r>
            <a:r>
              <a:rPr lang="en-US" sz="1800" b="0" dirty="0"/>
              <a:t>)</a:t>
            </a:r>
          </a:p>
          <a:p>
            <a:pPr marL="176213" indent="-176213" algn="just">
              <a:spcBef>
                <a:spcPts val="600"/>
              </a:spcBef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n-US" sz="1800" b="0" dirty="0" err="1" smtClean="0"/>
              <a:t>Escalas</a:t>
            </a:r>
            <a:r>
              <a:rPr lang="en-US" sz="1800" b="0" dirty="0" smtClean="0"/>
              <a:t>: </a:t>
            </a:r>
            <a:r>
              <a:rPr lang="en-US" sz="1800" b="0" dirty="0" err="1" smtClean="0"/>
              <a:t>Logarítmica</a:t>
            </a:r>
            <a:r>
              <a:rPr lang="en-US" sz="1800" b="0" dirty="0" smtClean="0"/>
              <a:t> o </a:t>
            </a:r>
            <a:r>
              <a:rPr lang="en-US" sz="1800" b="0" dirty="0" err="1" smtClean="0"/>
              <a:t>lineas</a:t>
            </a:r>
            <a:r>
              <a:rPr lang="en-US" sz="1800" b="0" dirty="0" smtClean="0"/>
              <a:t>, o </a:t>
            </a:r>
            <a:r>
              <a:rPr lang="en-US" sz="1800" b="0" dirty="0" err="1" smtClean="0"/>
              <a:t>ambas</a:t>
            </a:r>
            <a:endParaRPr lang="en-US" sz="1800" b="0" dirty="0"/>
          </a:p>
          <a:p>
            <a:pPr marL="176213" indent="-176213" algn="just">
              <a:spcBef>
                <a:spcPts val="600"/>
              </a:spcBef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n-US" sz="1800" b="0" dirty="0" err="1" smtClean="0"/>
              <a:t>Rango</a:t>
            </a:r>
            <a:r>
              <a:rPr lang="en-US" sz="1800" b="0" dirty="0" smtClean="0"/>
              <a:t> </a:t>
            </a:r>
            <a:r>
              <a:rPr lang="en-US" sz="1800" b="0" dirty="0" err="1" smtClean="0"/>
              <a:t>dinámico</a:t>
            </a:r>
            <a:r>
              <a:rPr lang="en-US" sz="1800" b="0" dirty="0" smtClean="0"/>
              <a:t>: &gt;130dB</a:t>
            </a:r>
            <a:endParaRPr lang="en-US" sz="1800" b="0" dirty="0"/>
          </a:p>
          <a:p>
            <a:pPr marL="176213" indent="-176213" algn="just">
              <a:spcBef>
                <a:spcPts val="600"/>
              </a:spcBef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n-US" sz="1800" b="0" dirty="0" err="1" smtClean="0"/>
              <a:t>Presición</a:t>
            </a:r>
            <a:r>
              <a:rPr lang="en-US" sz="1800" b="0" dirty="0" smtClean="0"/>
              <a:t>: </a:t>
            </a:r>
            <a:r>
              <a:rPr lang="en-US" sz="1800" b="0" dirty="0"/>
              <a:t>±0.5 dB </a:t>
            </a:r>
            <a:r>
              <a:rPr lang="en-US" sz="1800" b="0" dirty="0" smtClean="0"/>
              <a:t> </a:t>
            </a:r>
            <a:r>
              <a:rPr lang="en-US" sz="1800" b="0" dirty="0" err="1" smtClean="0"/>
              <a:t>por</a:t>
            </a:r>
            <a:r>
              <a:rPr lang="en-US" sz="1800" b="0" dirty="0" smtClean="0"/>
              <a:t> </a:t>
            </a:r>
            <a:r>
              <a:rPr lang="en-US" sz="1800" b="0" dirty="0" err="1" smtClean="0"/>
              <a:t>debajo</a:t>
            </a:r>
            <a:r>
              <a:rPr lang="en-US" sz="1800" b="0" dirty="0" smtClean="0"/>
              <a:t> de -100dB</a:t>
            </a:r>
          </a:p>
          <a:p>
            <a:pPr marL="176213" indent="-176213" algn="just">
              <a:spcBef>
                <a:spcPts val="600"/>
              </a:spcBef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n-US" sz="1800" b="0" dirty="0" err="1" smtClean="0"/>
              <a:t>Tensión</a:t>
            </a:r>
            <a:r>
              <a:rPr lang="en-US" sz="1800" b="0" dirty="0" smtClean="0"/>
              <a:t> de </a:t>
            </a:r>
            <a:r>
              <a:rPr lang="en-US" sz="1800" b="0" dirty="0" err="1" smtClean="0"/>
              <a:t>ensayo</a:t>
            </a:r>
            <a:r>
              <a:rPr lang="en-US" sz="1800" b="0" dirty="0" smtClean="0"/>
              <a:t>: 0,1 a 10 V </a:t>
            </a:r>
            <a:r>
              <a:rPr lang="en-US" sz="1800" b="0" dirty="0" err="1" smtClean="0"/>
              <a:t>pico</a:t>
            </a:r>
            <a:r>
              <a:rPr lang="en-US" sz="1800" b="0" dirty="0" smtClean="0"/>
              <a:t> a </a:t>
            </a:r>
            <a:r>
              <a:rPr lang="en-US" sz="1800" b="0" dirty="0" err="1" smtClean="0"/>
              <a:t>pico</a:t>
            </a:r>
            <a:r>
              <a:rPr lang="en-US" sz="1800" b="0" dirty="0" smtClean="0"/>
              <a:t> (a 50 Ohm)</a:t>
            </a:r>
            <a:endParaRPr lang="en-US" sz="1800" b="0" dirty="0"/>
          </a:p>
          <a:p>
            <a:pPr marL="176213" indent="-176213" algn="just">
              <a:spcBef>
                <a:spcPts val="600"/>
              </a:spcBef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n-US" sz="1800" b="0" dirty="0" smtClean="0"/>
              <a:t>Software</a:t>
            </a:r>
            <a:r>
              <a:rPr lang="en-US" sz="1800" b="0" dirty="0"/>
              <a:t>: </a:t>
            </a:r>
            <a:r>
              <a:rPr lang="en-US" sz="1800" b="0" dirty="0" smtClean="0"/>
              <a:t>Windows </a:t>
            </a:r>
            <a:r>
              <a:rPr lang="en-US" sz="1800" b="0" dirty="0"/>
              <a:t>2000/XP/</a:t>
            </a:r>
            <a:r>
              <a:rPr lang="en-US" sz="1800" b="0" dirty="0" smtClean="0"/>
              <a:t>Vista/Seven</a:t>
            </a:r>
            <a:endParaRPr lang="en-US" sz="1800" b="0" dirty="0"/>
          </a:p>
          <a:p>
            <a:pPr marL="176213" indent="-176213" algn="just">
              <a:spcBef>
                <a:spcPts val="600"/>
              </a:spcBef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n-US" sz="1800" b="0" dirty="0" err="1" smtClean="0"/>
              <a:t>Comunicación</a:t>
            </a:r>
            <a:r>
              <a:rPr lang="en-US" sz="1800" b="0" dirty="0" smtClean="0"/>
              <a:t> con PC : </a:t>
            </a:r>
            <a:r>
              <a:rPr lang="en-US" sz="1800" b="0" dirty="0"/>
              <a:t>Bluetooth </a:t>
            </a:r>
            <a:r>
              <a:rPr lang="en-US" sz="1800" b="0" dirty="0" smtClean="0"/>
              <a:t>y USB</a:t>
            </a:r>
            <a:endParaRPr lang="en-US" sz="1800" b="0" dirty="0"/>
          </a:p>
          <a:p>
            <a:pPr marL="176213" indent="-176213" algn="just">
              <a:spcBef>
                <a:spcPts val="600"/>
              </a:spcBef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n-US" sz="1800" b="0" dirty="0" smtClean="0"/>
              <a:t>I</a:t>
            </a:r>
            <a:r>
              <a:rPr lang="es-ES" sz="1800" b="0" dirty="0" smtClean="0"/>
              <a:t>n</a:t>
            </a:r>
            <a:r>
              <a:rPr lang="en-US" sz="1800" b="0" dirty="0" err="1" smtClean="0"/>
              <a:t>tervalo</a:t>
            </a:r>
            <a:r>
              <a:rPr lang="en-US" sz="1800" b="0" dirty="0" smtClean="0"/>
              <a:t> de </a:t>
            </a:r>
            <a:r>
              <a:rPr lang="en-US" sz="1800" b="0" dirty="0" err="1" smtClean="0"/>
              <a:t>calibración</a:t>
            </a:r>
            <a:r>
              <a:rPr lang="en-US" sz="1800" b="0" dirty="0" smtClean="0"/>
              <a:t> </a:t>
            </a:r>
            <a:r>
              <a:rPr lang="en-US" sz="1800" b="0" dirty="0" err="1" smtClean="0"/>
              <a:t>recomendado</a:t>
            </a:r>
            <a:r>
              <a:rPr lang="en-US" sz="1800" b="0" dirty="0" smtClean="0"/>
              <a:t>: 3 </a:t>
            </a:r>
            <a:r>
              <a:rPr lang="en-US" sz="1800" b="0" dirty="0" err="1" smtClean="0"/>
              <a:t>años</a:t>
            </a:r>
            <a:endParaRPr lang="en-US" sz="1800" b="0" dirty="0"/>
          </a:p>
          <a:p>
            <a:pPr marL="176213" indent="-176213" algn="just">
              <a:spcBef>
                <a:spcPts val="600"/>
              </a:spcBef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n-US" sz="1800" b="0" dirty="0" err="1" smtClean="0"/>
              <a:t>Normas</a:t>
            </a:r>
            <a:r>
              <a:rPr lang="en-US" sz="1800" b="0" dirty="0" smtClean="0"/>
              <a:t>: CIGRE </a:t>
            </a:r>
            <a:r>
              <a:rPr lang="en-US" sz="1800" b="0" dirty="0"/>
              <a:t>Brochure 342</a:t>
            </a:r>
            <a:r>
              <a:rPr lang="en-US" sz="1800" b="0" dirty="0" smtClean="0"/>
              <a:t>, DL</a:t>
            </a:r>
            <a:r>
              <a:rPr lang="en-US" sz="1800" b="0" dirty="0"/>
              <a:t>/</a:t>
            </a:r>
            <a:r>
              <a:rPr lang="en-US" sz="1800" b="0" dirty="0" smtClean="0"/>
              <a:t>T 911</a:t>
            </a:r>
            <a:r>
              <a:rPr lang="en-US" sz="1800" b="0" dirty="0"/>
              <a:t>-</a:t>
            </a:r>
            <a:r>
              <a:rPr lang="en-US" sz="1800" b="0" dirty="0" smtClean="0"/>
              <a:t>2004</a:t>
            </a:r>
            <a:endParaRPr lang="es-ES" i="1" dirty="0">
              <a:latin typeface="Arial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0657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68</a:t>
            </a:fld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428203" y="3080837"/>
            <a:ext cx="827447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200" b="1" dirty="0" smtClean="0"/>
              <a:t>Cables y prensas</a:t>
            </a:r>
            <a:endParaRPr lang="es-ES_tradnl" sz="3200" b="1" dirty="0"/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596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69</a:t>
            </a:fld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457199" y="641319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C</a:t>
            </a:r>
            <a:r>
              <a:rPr lang="es-ES_tradnl" sz="2200" b="1" dirty="0" smtClean="0">
                <a:solidFill>
                  <a:srgbClr val="000000"/>
                </a:solidFill>
              </a:rPr>
              <a:t>ables y prensas</a:t>
            </a:r>
            <a:endParaRPr lang="es-ES_tradnl" sz="2200" b="1" dirty="0">
              <a:solidFill>
                <a:srgbClr val="000000"/>
              </a:solidFill>
            </a:endParaRP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  <p:pic>
        <p:nvPicPr>
          <p:cNvPr id="6" name="Imagen 5" descr="Captura de pantalla 2015-04-10 a la(s) 11.07.37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155" y="1880719"/>
            <a:ext cx="6491692" cy="390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141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70</a:t>
            </a:fld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457199" y="641319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C</a:t>
            </a:r>
            <a:r>
              <a:rPr lang="es-ES_tradnl" sz="2200" b="1" dirty="0" smtClean="0">
                <a:solidFill>
                  <a:srgbClr val="000000"/>
                </a:solidFill>
              </a:rPr>
              <a:t>ables y prensas</a:t>
            </a:r>
            <a:endParaRPr lang="es-ES_tradnl" sz="2200" b="1" dirty="0">
              <a:solidFill>
                <a:srgbClr val="000000"/>
              </a:solidFill>
            </a:endParaRP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1199190"/>
            <a:ext cx="8229600" cy="45370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6213" indent="-176213" algn="just">
              <a:spcBef>
                <a:spcPts val="600"/>
              </a:spcBef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s-ES_tradnl" sz="1800" b="0" dirty="0" smtClean="0"/>
              <a:t>Conexión a los </a:t>
            </a:r>
            <a:r>
              <a:rPr lang="es-ES_tradnl" sz="1800" b="0" dirty="0" err="1" smtClean="0"/>
              <a:t>bushigs</a:t>
            </a:r>
            <a:r>
              <a:rPr lang="es-ES_tradnl" sz="1800" b="0" dirty="0" smtClean="0"/>
              <a:t>:</a:t>
            </a:r>
            <a:endParaRPr lang="es-ES" i="1" dirty="0">
              <a:latin typeface="Arial" charset="0"/>
              <a:cs typeface="ＭＳ Ｐゴシック" charset="0"/>
            </a:endParaRPr>
          </a:p>
        </p:txBody>
      </p:sp>
      <p:pic>
        <p:nvPicPr>
          <p:cNvPr id="4" name="Imagen 3" descr="Captura de pantalla 2015-04-10 a la(s) 11.10.4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971" y="1590771"/>
            <a:ext cx="6873661" cy="2693877"/>
          </a:xfrm>
          <a:prstGeom prst="rect">
            <a:avLst/>
          </a:prstGeom>
        </p:spPr>
      </p:pic>
      <p:pic>
        <p:nvPicPr>
          <p:cNvPr id="7" name="Imagen 6" descr="Captura de pantalla 2015-04-10 a la(s) 11.10.52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5475" y="4244409"/>
            <a:ext cx="3315967" cy="2480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746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71</a:t>
            </a:fld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457199" y="641319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C</a:t>
            </a:r>
            <a:r>
              <a:rPr lang="es-ES_tradnl" sz="2200" b="1" dirty="0" smtClean="0">
                <a:solidFill>
                  <a:srgbClr val="000000"/>
                </a:solidFill>
              </a:rPr>
              <a:t>ables y prensas</a:t>
            </a:r>
            <a:endParaRPr lang="es-ES_tradnl" sz="2200" b="1" dirty="0">
              <a:solidFill>
                <a:srgbClr val="000000"/>
              </a:solidFill>
            </a:endParaRP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1199190"/>
            <a:ext cx="8229600" cy="45370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6213" indent="-176213" algn="just">
              <a:spcBef>
                <a:spcPts val="600"/>
              </a:spcBef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s-ES_tradnl" sz="1800" b="0" dirty="0" smtClean="0"/>
              <a:t>Conexión de los cables:</a:t>
            </a:r>
            <a:endParaRPr lang="es-ES" i="1" dirty="0">
              <a:latin typeface="Arial" charset="0"/>
              <a:cs typeface="ＭＳ Ｐゴシック" charset="0"/>
            </a:endParaRPr>
          </a:p>
        </p:txBody>
      </p:sp>
      <p:pic>
        <p:nvPicPr>
          <p:cNvPr id="3" name="Imagen 2" descr="Captura de pantalla 2015-04-10 a la(s) 11.13.45.pn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034"/>
          <a:stretch/>
        </p:blipFill>
        <p:spPr>
          <a:xfrm>
            <a:off x="303442" y="1582006"/>
            <a:ext cx="5046130" cy="4862214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5349571" y="2052535"/>
            <a:ext cx="3382099" cy="2046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dirty="0" smtClean="0"/>
              <a:t>Clavija de soporte mecánico del cable</a:t>
            </a:r>
          </a:p>
          <a:p>
            <a:endParaRPr lang="es-ES_tradnl" sz="200" dirty="0" smtClean="0"/>
          </a:p>
          <a:p>
            <a:endParaRPr lang="es-ES_tradnl" sz="200" dirty="0"/>
          </a:p>
          <a:p>
            <a:endParaRPr lang="es-ES_tradnl" sz="200" dirty="0" smtClean="0"/>
          </a:p>
          <a:p>
            <a:endParaRPr lang="es-ES_tradnl" sz="200" dirty="0"/>
          </a:p>
          <a:p>
            <a:endParaRPr lang="es-ES_tradnl" sz="200" dirty="0" smtClean="0"/>
          </a:p>
          <a:p>
            <a:endParaRPr lang="es-ES_tradnl" sz="200" dirty="0"/>
          </a:p>
          <a:p>
            <a:endParaRPr lang="es-ES_tradnl" sz="200" dirty="0" smtClean="0"/>
          </a:p>
          <a:p>
            <a:endParaRPr lang="es-ES_tradnl" sz="200" dirty="0"/>
          </a:p>
          <a:p>
            <a:endParaRPr lang="es-ES_tradnl" sz="200" dirty="0" smtClean="0"/>
          </a:p>
          <a:p>
            <a:endParaRPr lang="es-ES_tradnl" sz="200" dirty="0"/>
          </a:p>
          <a:p>
            <a:endParaRPr lang="es-ES_tradnl" sz="200" dirty="0" smtClean="0"/>
          </a:p>
          <a:p>
            <a:r>
              <a:rPr lang="es-ES_tradnl" sz="1400" dirty="0" smtClean="0"/>
              <a:t>Cable coaxial a “</a:t>
            </a:r>
            <a:r>
              <a:rPr lang="es-ES_tradnl" sz="1400" dirty="0" err="1" smtClean="0"/>
              <a:t>Generator</a:t>
            </a:r>
            <a:r>
              <a:rPr lang="es-ES_tradnl" sz="1400" dirty="0" smtClean="0"/>
              <a:t>” (amarillo)</a:t>
            </a:r>
          </a:p>
          <a:p>
            <a:r>
              <a:rPr lang="es-ES_tradnl" sz="1400" dirty="0" smtClean="0"/>
              <a:t>Cable Coaxial a “Reference” (rojo)</a:t>
            </a:r>
          </a:p>
          <a:p>
            <a:endParaRPr lang="es-ES_tradnl" sz="100" dirty="0" smtClean="0"/>
          </a:p>
          <a:p>
            <a:endParaRPr lang="es-ES_tradnl" sz="100" dirty="0"/>
          </a:p>
          <a:p>
            <a:endParaRPr lang="es-ES_tradnl" sz="100" dirty="0" smtClean="0"/>
          </a:p>
          <a:p>
            <a:endParaRPr lang="es-ES_tradnl" sz="100" dirty="0"/>
          </a:p>
          <a:p>
            <a:endParaRPr lang="es-ES_tradnl" sz="100" dirty="0" smtClean="0"/>
          </a:p>
          <a:p>
            <a:endParaRPr lang="es-ES_tradnl" sz="100" dirty="0"/>
          </a:p>
          <a:p>
            <a:endParaRPr lang="es-ES_tradnl" sz="100" dirty="0" smtClean="0"/>
          </a:p>
          <a:p>
            <a:r>
              <a:rPr lang="es-ES_tradnl" sz="1400" dirty="0" smtClean="0"/>
              <a:t>Cable de conexión de tierra. </a:t>
            </a:r>
            <a:r>
              <a:rPr lang="es-ES" sz="1400" dirty="0" smtClean="0"/>
              <a:t>P</a:t>
            </a:r>
            <a:r>
              <a:rPr lang="es-ES_tradnl" sz="1400" dirty="0" err="1" smtClean="0"/>
              <a:t>uede</a:t>
            </a:r>
            <a:r>
              <a:rPr lang="es-ES_tradnl" sz="1400" dirty="0" smtClean="0"/>
              <a:t> utilizarse las trenzas aisladas en los primeros 50 cm para asilar las partes conductoras del </a:t>
            </a:r>
            <a:r>
              <a:rPr lang="es-ES_tradnl" sz="1400" dirty="0" err="1" smtClean="0"/>
              <a:t>bushing</a:t>
            </a:r>
            <a:r>
              <a:rPr lang="es-ES_tradnl" sz="1400" dirty="0" smtClean="0"/>
              <a:t>.</a:t>
            </a:r>
            <a:endParaRPr lang="es-ES_tradnl" sz="1400" dirty="0"/>
          </a:p>
        </p:txBody>
      </p:sp>
    </p:spTree>
    <p:extLst>
      <p:ext uri="{BB962C8B-B14F-4D97-AF65-F5344CB8AC3E}">
        <p14:creationId xmlns:p14="http://schemas.microsoft.com/office/powerpoint/2010/main" val="738989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72</a:t>
            </a:fld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457199" y="641319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C</a:t>
            </a:r>
            <a:r>
              <a:rPr lang="es-ES_tradnl" sz="2200" b="1" dirty="0" smtClean="0">
                <a:solidFill>
                  <a:srgbClr val="000000"/>
                </a:solidFill>
              </a:rPr>
              <a:t>ables y prensas</a:t>
            </a:r>
            <a:endParaRPr lang="es-ES_tradnl" sz="2200" b="1" dirty="0">
              <a:solidFill>
                <a:srgbClr val="000000"/>
              </a:solidFill>
            </a:endParaRP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1199190"/>
            <a:ext cx="8229600" cy="45370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6213" indent="-176213" algn="just">
              <a:spcBef>
                <a:spcPts val="600"/>
              </a:spcBef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s-ES_tradnl" sz="1800" b="0" dirty="0" smtClean="0"/>
              <a:t>Conexión de los cables:</a:t>
            </a:r>
            <a:endParaRPr lang="es-ES" i="1" dirty="0">
              <a:latin typeface="Arial" charset="0"/>
              <a:cs typeface="ＭＳ Ｐゴシック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4686578" y="2959496"/>
            <a:ext cx="3382099" cy="2354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dirty="0" smtClean="0"/>
              <a:t>Clavija de soporte mecánico del cable</a:t>
            </a:r>
          </a:p>
          <a:p>
            <a:endParaRPr lang="es-ES_tradnl" sz="200" dirty="0" smtClean="0"/>
          </a:p>
          <a:p>
            <a:endParaRPr lang="es-ES_tradnl" sz="200" dirty="0"/>
          </a:p>
          <a:p>
            <a:endParaRPr lang="es-ES_tradnl" sz="200" dirty="0" smtClean="0"/>
          </a:p>
          <a:p>
            <a:endParaRPr lang="es-ES_tradnl" sz="200" dirty="0"/>
          </a:p>
          <a:p>
            <a:endParaRPr lang="es-ES_tradnl" sz="200" dirty="0" smtClean="0"/>
          </a:p>
          <a:p>
            <a:endParaRPr lang="es-ES_tradnl" sz="200" dirty="0"/>
          </a:p>
          <a:p>
            <a:endParaRPr lang="es-ES_tradnl" sz="200" dirty="0" smtClean="0"/>
          </a:p>
          <a:p>
            <a:endParaRPr lang="es-ES_tradnl" sz="200" dirty="0"/>
          </a:p>
          <a:p>
            <a:endParaRPr lang="es-ES_tradnl" sz="200" dirty="0" smtClean="0"/>
          </a:p>
          <a:p>
            <a:endParaRPr lang="es-ES_tradnl" sz="200" dirty="0"/>
          </a:p>
          <a:p>
            <a:endParaRPr lang="es-ES_tradnl" sz="200" dirty="0" smtClean="0"/>
          </a:p>
          <a:p>
            <a:r>
              <a:rPr lang="es-ES_tradnl" sz="1400" dirty="0" smtClean="0"/>
              <a:t>Cable coaxial a “</a:t>
            </a:r>
            <a:r>
              <a:rPr lang="es-ES_tradnl" sz="1400" dirty="0" err="1" smtClean="0"/>
              <a:t>Measure</a:t>
            </a:r>
            <a:r>
              <a:rPr lang="es-ES_tradnl" sz="1400" dirty="0" smtClean="0"/>
              <a:t>” (negro)</a:t>
            </a:r>
          </a:p>
          <a:p>
            <a:endParaRPr lang="es-ES_tradnl" sz="100" dirty="0" smtClean="0"/>
          </a:p>
          <a:p>
            <a:endParaRPr lang="es-ES_tradnl" sz="100" dirty="0"/>
          </a:p>
          <a:p>
            <a:endParaRPr lang="es-ES_tradnl" sz="100" dirty="0" smtClean="0"/>
          </a:p>
          <a:p>
            <a:endParaRPr lang="es-ES_tradnl" sz="100" dirty="0"/>
          </a:p>
          <a:p>
            <a:endParaRPr lang="es-ES_tradnl" sz="100" dirty="0" smtClean="0"/>
          </a:p>
          <a:p>
            <a:endParaRPr lang="es-ES_tradnl" sz="100" dirty="0"/>
          </a:p>
          <a:p>
            <a:endParaRPr lang="es-ES_tradnl" sz="100" dirty="0" smtClean="0"/>
          </a:p>
          <a:p>
            <a:endParaRPr lang="es-ES_tradnl" sz="100" dirty="0"/>
          </a:p>
          <a:p>
            <a:endParaRPr lang="es-ES_tradnl" sz="100" dirty="0" smtClean="0"/>
          </a:p>
          <a:p>
            <a:endParaRPr lang="es-ES_tradnl" sz="100" dirty="0" smtClean="0"/>
          </a:p>
          <a:p>
            <a:endParaRPr lang="es-ES_tradnl" sz="100" dirty="0"/>
          </a:p>
          <a:p>
            <a:endParaRPr lang="es-ES_tradnl" sz="100" dirty="0" smtClean="0"/>
          </a:p>
          <a:p>
            <a:endParaRPr lang="es-ES_tradnl" sz="100" dirty="0"/>
          </a:p>
          <a:p>
            <a:endParaRPr lang="es-ES_tradnl" sz="100" dirty="0" smtClean="0"/>
          </a:p>
          <a:p>
            <a:endParaRPr lang="es-ES_tradnl" sz="100" dirty="0"/>
          </a:p>
          <a:p>
            <a:endParaRPr lang="es-ES_tradnl" sz="100" dirty="0" smtClean="0"/>
          </a:p>
          <a:p>
            <a:endParaRPr lang="es-ES_tradnl" sz="100" dirty="0"/>
          </a:p>
          <a:p>
            <a:endParaRPr lang="es-ES_tradnl" sz="100" dirty="0" smtClean="0"/>
          </a:p>
          <a:p>
            <a:endParaRPr lang="es-ES_tradnl" sz="100" dirty="0"/>
          </a:p>
          <a:p>
            <a:endParaRPr lang="es-ES_tradnl" sz="100" dirty="0" smtClean="0"/>
          </a:p>
          <a:p>
            <a:endParaRPr lang="es-ES_tradnl" sz="100" dirty="0"/>
          </a:p>
          <a:p>
            <a:endParaRPr lang="es-ES_tradnl" sz="100" dirty="0" smtClean="0"/>
          </a:p>
          <a:p>
            <a:endParaRPr lang="es-ES_tradnl" sz="100" dirty="0"/>
          </a:p>
          <a:p>
            <a:endParaRPr lang="es-ES_tradnl" sz="100" dirty="0" smtClean="0"/>
          </a:p>
          <a:p>
            <a:endParaRPr lang="es-ES_tradnl" sz="100" dirty="0"/>
          </a:p>
          <a:p>
            <a:endParaRPr lang="es-ES_tradnl" sz="100" dirty="0" smtClean="0"/>
          </a:p>
          <a:p>
            <a:endParaRPr lang="es-ES_tradnl" sz="100" dirty="0"/>
          </a:p>
          <a:p>
            <a:endParaRPr lang="es-ES_tradnl" sz="100" dirty="0" smtClean="0"/>
          </a:p>
          <a:p>
            <a:endParaRPr lang="es-ES_tradnl" sz="100" dirty="0"/>
          </a:p>
          <a:p>
            <a:endParaRPr lang="es-ES_tradnl" sz="100" dirty="0" smtClean="0"/>
          </a:p>
          <a:p>
            <a:endParaRPr lang="es-ES_tradnl" sz="100" dirty="0"/>
          </a:p>
          <a:p>
            <a:endParaRPr lang="es-ES_tradnl" sz="100" dirty="0" smtClean="0"/>
          </a:p>
          <a:p>
            <a:endParaRPr lang="es-ES_tradnl" sz="100" dirty="0"/>
          </a:p>
          <a:p>
            <a:endParaRPr lang="es-ES_tradnl" sz="100" dirty="0"/>
          </a:p>
          <a:p>
            <a:endParaRPr lang="es-ES_tradnl" sz="100" dirty="0" smtClean="0"/>
          </a:p>
          <a:p>
            <a:endParaRPr lang="es-ES_tradnl" sz="100" dirty="0"/>
          </a:p>
          <a:p>
            <a:endParaRPr lang="es-ES_tradnl" sz="100" dirty="0" smtClean="0"/>
          </a:p>
          <a:p>
            <a:endParaRPr lang="es-ES_tradnl" sz="100" dirty="0"/>
          </a:p>
          <a:p>
            <a:endParaRPr lang="es-ES_tradnl" sz="100" dirty="0" smtClean="0"/>
          </a:p>
          <a:p>
            <a:endParaRPr lang="es-ES_tradnl" sz="100" dirty="0"/>
          </a:p>
          <a:p>
            <a:endParaRPr lang="es-ES_tradnl" sz="100" dirty="0" smtClean="0"/>
          </a:p>
          <a:p>
            <a:r>
              <a:rPr lang="es-ES_tradnl" sz="1400" dirty="0" smtClean="0"/>
              <a:t>Cable de conexión de tierra. </a:t>
            </a:r>
            <a:r>
              <a:rPr lang="es-ES" sz="1400" dirty="0" smtClean="0"/>
              <a:t>P</a:t>
            </a:r>
            <a:r>
              <a:rPr lang="es-ES_tradnl" sz="1400" dirty="0" err="1" smtClean="0"/>
              <a:t>uede</a:t>
            </a:r>
            <a:r>
              <a:rPr lang="es-ES_tradnl" sz="1400" dirty="0" smtClean="0"/>
              <a:t> utilizarse las trenzas aisladas en los primeros 50 cm para asilar las partes conductoras del </a:t>
            </a:r>
            <a:r>
              <a:rPr lang="es-ES_tradnl" sz="1400" dirty="0" err="1" smtClean="0"/>
              <a:t>bushing</a:t>
            </a:r>
            <a:r>
              <a:rPr lang="es-ES_tradnl" sz="1400" dirty="0" smtClean="0"/>
              <a:t>.</a:t>
            </a:r>
            <a:endParaRPr lang="es-ES_tradnl" sz="1400" dirty="0"/>
          </a:p>
        </p:txBody>
      </p:sp>
      <p:pic>
        <p:nvPicPr>
          <p:cNvPr id="4" name="Imagen 3" descr="Captura de pantalla 2015-04-10 a la(s) 11.19.50.pn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783"/>
          <a:stretch/>
        </p:blipFill>
        <p:spPr>
          <a:xfrm>
            <a:off x="358191" y="1630179"/>
            <a:ext cx="4227156" cy="4938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284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73</a:t>
            </a:fld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457199" y="641319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C</a:t>
            </a:r>
            <a:r>
              <a:rPr lang="es-ES_tradnl" sz="2200" b="1" dirty="0" smtClean="0">
                <a:solidFill>
                  <a:srgbClr val="000000"/>
                </a:solidFill>
              </a:rPr>
              <a:t>ables y prensas</a:t>
            </a:r>
            <a:endParaRPr lang="es-ES_tradnl" sz="2200" b="1" dirty="0">
              <a:solidFill>
                <a:srgbClr val="000000"/>
              </a:solidFill>
            </a:endParaRP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1199190"/>
            <a:ext cx="8229600" cy="45370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6213" indent="-176213" algn="just">
              <a:spcBef>
                <a:spcPts val="600"/>
              </a:spcBef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s-ES_tradnl" sz="1800" b="0" dirty="0" smtClean="0"/>
              <a:t>Conexión las prensas de tierra:</a:t>
            </a:r>
            <a:endParaRPr lang="es-ES" i="1" dirty="0">
              <a:latin typeface="Arial" charset="0"/>
              <a:cs typeface="ＭＳ Ｐゴシック" charset="0"/>
            </a:endParaRPr>
          </a:p>
        </p:txBody>
      </p:sp>
      <p:pic>
        <p:nvPicPr>
          <p:cNvPr id="3" name="Imagen 2" descr="Captura de pantalla 2015-04-10 a la(s) 11.20.03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2663" y="1685703"/>
            <a:ext cx="3968539" cy="4801442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157873" y="3370789"/>
            <a:ext cx="4057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/>
              <a:t>Recordar: Práctica recomendada!</a:t>
            </a:r>
            <a:endParaRPr lang="es-ES_tradnl" dirty="0"/>
          </a:p>
        </p:txBody>
      </p:sp>
      <p:cxnSp>
        <p:nvCxnSpPr>
          <p:cNvPr id="12" name="Conector recto de flecha 11"/>
          <p:cNvCxnSpPr/>
          <p:nvPr/>
        </p:nvCxnSpPr>
        <p:spPr>
          <a:xfrm>
            <a:off x="3719974" y="3641118"/>
            <a:ext cx="1539687" cy="64056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8005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74</a:t>
            </a:fld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457199" y="641319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C</a:t>
            </a:r>
            <a:r>
              <a:rPr lang="es-ES_tradnl" sz="2200" b="1" dirty="0" smtClean="0">
                <a:solidFill>
                  <a:srgbClr val="000000"/>
                </a:solidFill>
              </a:rPr>
              <a:t>ables y prensas</a:t>
            </a:r>
            <a:endParaRPr lang="es-ES_tradnl" sz="2200" b="1" dirty="0">
              <a:solidFill>
                <a:srgbClr val="000000"/>
              </a:solidFill>
            </a:endParaRP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1199190"/>
            <a:ext cx="8229600" cy="45370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6213" indent="-176213" algn="just">
              <a:spcBef>
                <a:spcPts val="600"/>
              </a:spcBef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s-ES_tradnl" sz="1800" b="0" dirty="0" smtClean="0"/>
              <a:t>Conexión las prensas de tierra:</a:t>
            </a:r>
            <a:endParaRPr lang="es-ES" i="1" dirty="0">
              <a:latin typeface="Arial" charset="0"/>
              <a:cs typeface="ＭＳ Ｐゴシック" charset="0"/>
            </a:endParaRPr>
          </a:p>
        </p:txBody>
      </p:sp>
      <p:pic>
        <p:nvPicPr>
          <p:cNvPr id="4" name="Imagen 3" descr="Captura de pantalla 2015-04-10 a la(s) 11.20.14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47" b="1639"/>
          <a:stretch/>
        </p:blipFill>
        <p:spPr>
          <a:xfrm>
            <a:off x="41764" y="2180175"/>
            <a:ext cx="4685463" cy="3230024"/>
          </a:xfrm>
          <a:prstGeom prst="rect">
            <a:avLst/>
          </a:prstGeom>
        </p:spPr>
      </p:pic>
      <p:pic>
        <p:nvPicPr>
          <p:cNvPr id="6" name="Imagen 5" descr="Captura de pantalla 2015-04-10 a la(s) 11.20.23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0"/>
          <a:stretch/>
        </p:blipFill>
        <p:spPr>
          <a:xfrm>
            <a:off x="4560181" y="2180175"/>
            <a:ext cx="4460598" cy="3230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15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75</a:t>
            </a:fld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457199" y="641319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C</a:t>
            </a:r>
            <a:r>
              <a:rPr lang="es-ES_tradnl" sz="2200" b="1" dirty="0" smtClean="0">
                <a:solidFill>
                  <a:srgbClr val="000000"/>
                </a:solidFill>
              </a:rPr>
              <a:t>ables y prensas</a:t>
            </a:r>
            <a:endParaRPr lang="es-ES_tradnl" sz="2200" b="1" dirty="0">
              <a:solidFill>
                <a:srgbClr val="000000"/>
              </a:solidFill>
            </a:endParaRP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1199190"/>
            <a:ext cx="8229600" cy="45370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6213" indent="-176213" algn="just">
              <a:spcBef>
                <a:spcPts val="600"/>
              </a:spcBef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s-ES_tradnl" sz="1800" b="0" dirty="0" smtClean="0"/>
              <a:t>Conexión las prensas de tierra:</a:t>
            </a:r>
            <a:endParaRPr lang="es-ES" i="1" dirty="0">
              <a:latin typeface="Arial" charset="0"/>
              <a:cs typeface="ＭＳ Ｐゴシック" charset="0"/>
            </a:endParaRPr>
          </a:p>
        </p:txBody>
      </p:sp>
      <p:pic>
        <p:nvPicPr>
          <p:cNvPr id="3" name="Imagen 2" descr="Captura de pantalla 2015-04-10 a la(s) 11.20.32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26967"/>
            <a:ext cx="3284339" cy="4346394"/>
          </a:xfrm>
          <a:prstGeom prst="rect">
            <a:avLst/>
          </a:prstGeom>
        </p:spPr>
      </p:pic>
      <p:pic>
        <p:nvPicPr>
          <p:cNvPr id="7" name="Imagen 6" descr="Captura de pantalla 2015-04-10 a la(s) 11.20.44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0" t="3983" r="4158"/>
          <a:stretch/>
        </p:blipFill>
        <p:spPr>
          <a:xfrm>
            <a:off x="3958780" y="2031999"/>
            <a:ext cx="4898580" cy="3841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08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76</a:t>
            </a:fld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457199" y="641319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C</a:t>
            </a:r>
            <a:r>
              <a:rPr lang="es-ES_tradnl" sz="2200" b="1" dirty="0" smtClean="0">
                <a:solidFill>
                  <a:srgbClr val="000000"/>
                </a:solidFill>
              </a:rPr>
              <a:t>ables y prensas</a:t>
            </a:r>
            <a:endParaRPr lang="es-ES_tradnl" sz="2200" b="1" dirty="0">
              <a:solidFill>
                <a:srgbClr val="000000"/>
              </a:solidFill>
            </a:endParaRP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1199190"/>
            <a:ext cx="8229600" cy="45370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6213" indent="-176213" algn="just">
              <a:spcBef>
                <a:spcPts val="600"/>
              </a:spcBef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s-ES_tradnl" sz="1800" b="0" dirty="0" smtClean="0"/>
              <a:t>Conexión las prensas de tierra:</a:t>
            </a:r>
            <a:endParaRPr lang="es-ES" i="1" dirty="0">
              <a:latin typeface="Arial" charset="0"/>
              <a:cs typeface="ＭＳ Ｐゴシック" charset="0"/>
            </a:endParaRPr>
          </a:p>
        </p:txBody>
      </p:sp>
      <p:pic>
        <p:nvPicPr>
          <p:cNvPr id="4" name="Imagen 3" descr="Captura de pantalla 2015-04-10 a la(s) 11.20.50.pn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80"/>
          <a:stretch/>
        </p:blipFill>
        <p:spPr>
          <a:xfrm>
            <a:off x="457200" y="1645928"/>
            <a:ext cx="3248891" cy="2472660"/>
          </a:xfrm>
          <a:prstGeom prst="rect">
            <a:avLst/>
          </a:prstGeom>
        </p:spPr>
      </p:pic>
      <p:pic>
        <p:nvPicPr>
          <p:cNvPr id="11" name="Imagen 10" descr="Captura de pantalla 2015-04-10 a la(s) 11.21.04.pn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80"/>
          <a:stretch/>
        </p:blipFill>
        <p:spPr>
          <a:xfrm>
            <a:off x="457200" y="4100488"/>
            <a:ext cx="3248891" cy="2534921"/>
          </a:xfrm>
          <a:prstGeom prst="rect">
            <a:avLst/>
          </a:prstGeom>
        </p:spPr>
      </p:pic>
      <p:pic>
        <p:nvPicPr>
          <p:cNvPr id="12" name="Imagen 11" descr="Captura de pantalla 2015-04-10 a la(s) 11.20.58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0" r="10638" b="2204"/>
          <a:stretch/>
        </p:blipFill>
        <p:spPr>
          <a:xfrm>
            <a:off x="4237841" y="1645927"/>
            <a:ext cx="3682341" cy="4877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269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77</a:t>
            </a:fld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428203" y="3080837"/>
            <a:ext cx="827447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200" b="1" dirty="0" smtClean="0"/>
              <a:t>Verificaciones previas a los ensayos</a:t>
            </a:r>
            <a:endParaRPr lang="es-ES_tradnl" sz="3200" b="1" dirty="0"/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01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78</a:t>
            </a:fld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457199" y="641319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V</a:t>
            </a:r>
            <a:r>
              <a:rPr lang="es-ES_tradnl" sz="2200" b="1" dirty="0" smtClean="0">
                <a:solidFill>
                  <a:srgbClr val="000000"/>
                </a:solidFill>
              </a:rPr>
              <a:t>erificaciones previas a los ensayos</a:t>
            </a:r>
            <a:endParaRPr lang="es-ES_tradnl" sz="2200" b="1" dirty="0">
              <a:solidFill>
                <a:srgbClr val="000000"/>
              </a:solidFill>
            </a:endParaRP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57200" y="1199190"/>
            <a:ext cx="8229600" cy="45370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6213" indent="-176213" algn="just">
              <a:spcBef>
                <a:spcPts val="600"/>
              </a:spcBef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s-ES_tradnl" sz="1800" b="0" dirty="0" smtClean="0"/>
              <a:t>Previo a la ejecución de un ensayo, es ALTAMENTE RECOMENDABLE verificar el estado del sistema: instrumentos, cables, conectores y prensas.</a:t>
            </a:r>
          </a:p>
          <a:p>
            <a:pPr marL="176213" indent="-176213" algn="just">
              <a:spcBef>
                <a:spcPts val="600"/>
              </a:spcBef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s-ES_tradnl" sz="1800" b="0" dirty="0" smtClean="0">
                <a:latin typeface="Arial" charset="0"/>
                <a:cs typeface="ＭＳ Ｐゴシック" charset="0"/>
              </a:rPr>
              <a:t>Para ello se utiliza un cuadripolo de referencia.</a:t>
            </a:r>
            <a:endParaRPr lang="es-ES" dirty="0">
              <a:latin typeface="Arial" charset="0"/>
              <a:cs typeface="ＭＳ Ｐゴシック" charset="0"/>
            </a:endParaRPr>
          </a:p>
        </p:txBody>
      </p:sp>
      <p:pic>
        <p:nvPicPr>
          <p:cNvPr id="3" name="Imagen 2" descr="Captura de pantalla 2015-04-10 a la(s) 11.34.11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364" y="2603993"/>
            <a:ext cx="5160818" cy="3613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071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79</a:t>
            </a:fld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457199" y="641319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V</a:t>
            </a:r>
            <a:r>
              <a:rPr lang="es-ES_tradnl" sz="2200" b="1" dirty="0" smtClean="0">
                <a:solidFill>
                  <a:srgbClr val="000000"/>
                </a:solidFill>
              </a:rPr>
              <a:t>erificaciones previas a los ensayos</a:t>
            </a:r>
            <a:endParaRPr lang="es-ES_tradnl" sz="2200" b="1" dirty="0">
              <a:solidFill>
                <a:srgbClr val="000000"/>
              </a:solidFill>
            </a:endParaRP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57200" y="1199190"/>
            <a:ext cx="8229600" cy="45370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6213" indent="-176213" algn="just">
              <a:spcBef>
                <a:spcPts val="600"/>
              </a:spcBef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s-ES_tradnl" sz="1800" b="0" dirty="0" smtClean="0"/>
              <a:t>Esquema de conexión</a:t>
            </a:r>
            <a:endParaRPr lang="es-ES" dirty="0">
              <a:latin typeface="Arial" charset="0"/>
              <a:cs typeface="ＭＳ Ｐゴシック" charset="0"/>
            </a:endParaRPr>
          </a:p>
        </p:txBody>
      </p:sp>
      <p:pic>
        <p:nvPicPr>
          <p:cNvPr id="4" name="Imagen 3" descr="Captura de pantalla 2015-04-10 a la(s) 11.34.02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8" r="5129" b="2544"/>
          <a:stretch/>
        </p:blipFill>
        <p:spPr>
          <a:xfrm>
            <a:off x="212469" y="1834137"/>
            <a:ext cx="8490756" cy="3095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32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80</a:t>
            </a:fld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457199" y="641319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V</a:t>
            </a:r>
            <a:r>
              <a:rPr lang="es-ES_tradnl" sz="2200" b="1" dirty="0" smtClean="0">
                <a:solidFill>
                  <a:srgbClr val="000000"/>
                </a:solidFill>
              </a:rPr>
              <a:t>erificaciones previas a los ensayos</a:t>
            </a:r>
            <a:endParaRPr lang="es-ES_tradnl" sz="2200" b="1" dirty="0">
              <a:solidFill>
                <a:srgbClr val="000000"/>
              </a:solidFill>
            </a:endParaRP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57200" y="1199190"/>
            <a:ext cx="8229600" cy="45370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6213" indent="-176213" algn="just">
              <a:spcBef>
                <a:spcPts val="600"/>
              </a:spcBef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s-ES_tradnl" sz="1800" b="0" dirty="0" smtClean="0"/>
              <a:t>Esquema de conexión</a:t>
            </a:r>
            <a:endParaRPr lang="es-ES" dirty="0">
              <a:latin typeface="Arial" charset="0"/>
              <a:cs typeface="ＭＳ Ｐゴシック" charset="0"/>
            </a:endParaRPr>
          </a:p>
        </p:txBody>
      </p:sp>
      <p:pic>
        <p:nvPicPr>
          <p:cNvPr id="6" name="Imagen 5" descr="Captura de pantalla 2015-04-10 a la(s) 11.37.3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035" y="1775158"/>
            <a:ext cx="8416636" cy="4454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91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81</a:t>
            </a:fld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457199" y="641319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V</a:t>
            </a:r>
            <a:r>
              <a:rPr lang="es-ES_tradnl" sz="2200" b="1" dirty="0" smtClean="0">
                <a:solidFill>
                  <a:srgbClr val="000000"/>
                </a:solidFill>
              </a:rPr>
              <a:t>erificaciones previas a los ensayos</a:t>
            </a:r>
            <a:endParaRPr lang="es-ES_tradnl" sz="2200" b="1" dirty="0">
              <a:solidFill>
                <a:srgbClr val="000000"/>
              </a:solidFill>
            </a:endParaRP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57200" y="1199190"/>
            <a:ext cx="8229600" cy="45370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6213" indent="-176213" algn="just">
              <a:spcBef>
                <a:spcPts val="600"/>
              </a:spcBef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s-ES_tradnl" sz="1800" b="0" dirty="0" smtClean="0"/>
              <a:t>Respuesta car</a:t>
            </a:r>
            <a:r>
              <a:rPr lang="es-ES" sz="1800" b="0" dirty="0"/>
              <a:t>a</a:t>
            </a:r>
            <a:r>
              <a:rPr lang="es-ES_tradnl" sz="1800" b="0" dirty="0" err="1" smtClean="0"/>
              <a:t>cterística</a:t>
            </a:r>
            <a:r>
              <a:rPr lang="es-ES_tradnl" sz="1800" b="0" dirty="0" smtClean="0"/>
              <a:t> del FTB 101:</a:t>
            </a:r>
            <a:endParaRPr lang="es-ES" dirty="0">
              <a:latin typeface="Arial" charset="0"/>
              <a:cs typeface="ＭＳ Ｐゴシック" charset="0"/>
            </a:endParaRPr>
          </a:p>
        </p:txBody>
      </p:sp>
      <p:pic>
        <p:nvPicPr>
          <p:cNvPr id="3" name="Imagen 2" descr="Captura de pantalla 2015-04-10 a la(s) 11.33.5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277" y="1657665"/>
            <a:ext cx="7591836" cy="4634608"/>
          </a:xfrm>
          <a:prstGeom prst="rect">
            <a:avLst/>
          </a:prstGeom>
        </p:spPr>
      </p:pic>
      <p:sp>
        <p:nvSpPr>
          <p:cNvPr id="4" name="Flecha abajo 3"/>
          <p:cNvSpPr/>
          <p:nvPr/>
        </p:nvSpPr>
        <p:spPr>
          <a:xfrm>
            <a:off x="1050636" y="4387273"/>
            <a:ext cx="554182" cy="860135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1" name="Flecha abajo 10"/>
          <p:cNvSpPr/>
          <p:nvPr/>
        </p:nvSpPr>
        <p:spPr>
          <a:xfrm rot="10800000">
            <a:off x="7701368" y="2998357"/>
            <a:ext cx="554182" cy="860135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CuadroTexto 7"/>
          <p:cNvSpPr txBox="1"/>
          <p:nvPr/>
        </p:nvSpPr>
        <p:spPr>
          <a:xfrm>
            <a:off x="1604818" y="4387273"/>
            <a:ext cx="195873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_tradnl" dirty="0" smtClean="0"/>
              <a:t>-100 dB @ 10 Hz</a:t>
            </a:r>
            <a:endParaRPr lang="es-ES_tradnl" dirty="0"/>
          </a:p>
        </p:txBody>
      </p:sp>
      <p:sp>
        <p:nvSpPr>
          <p:cNvPr id="12" name="CuadroTexto 11"/>
          <p:cNvSpPr txBox="1"/>
          <p:nvPr/>
        </p:nvSpPr>
        <p:spPr>
          <a:xfrm>
            <a:off x="6407728" y="3881583"/>
            <a:ext cx="2540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_tradnl" dirty="0" smtClean="0"/>
              <a:t>≈ -20 dB dB @ 1 MHz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851208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8" grpId="0" animBg="1"/>
      <p:bldP spid="12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82</a:t>
            </a:fld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457199" y="641319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V</a:t>
            </a:r>
            <a:r>
              <a:rPr lang="es-ES_tradnl" sz="2200" b="1" dirty="0" smtClean="0">
                <a:solidFill>
                  <a:srgbClr val="000000"/>
                </a:solidFill>
              </a:rPr>
              <a:t>erificaciones previas a los ensayos</a:t>
            </a:r>
            <a:endParaRPr lang="es-ES_tradnl" sz="2200" b="1" dirty="0">
              <a:solidFill>
                <a:srgbClr val="000000"/>
              </a:solidFill>
            </a:endParaRP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588620" y="1199190"/>
            <a:ext cx="8229600" cy="5101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6213" indent="-176213" algn="just">
              <a:spcBef>
                <a:spcPts val="600"/>
              </a:spcBef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s-ES_tradnl" sz="1800" b="0" dirty="0" smtClean="0"/>
              <a:t>Verificaciones alternativas:</a:t>
            </a:r>
            <a:endParaRPr lang="es-ES" dirty="0">
              <a:latin typeface="Arial" charset="0"/>
              <a:cs typeface="ＭＳ Ｐゴシック" charset="0"/>
            </a:endParaRPr>
          </a:p>
        </p:txBody>
      </p:sp>
      <p:pic>
        <p:nvPicPr>
          <p:cNvPr id="13" name="Imagen 12" descr="Captura de pantalla 2015-04-10 a la(s) 10.37.23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118866"/>
            <a:ext cx="3295074" cy="1836844"/>
          </a:xfrm>
          <a:prstGeom prst="rect">
            <a:avLst/>
          </a:prstGeom>
        </p:spPr>
      </p:pic>
      <p:cxnSp>
        <p:nvCxnSpPr>
          <p:cNvPr id="14" name="Conector recto 13"/>
          <p:cNvCxnSpPr/>
          <p:nvPr/>
        </p:nvCxnSpPr>
        <p:spPr>
          <a:xfrm>
            <a:off x="3530311" y="2504939"/>
            <a:ext cx="401966" cy="12816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 flipV="1">
            <a:off x="3530311" y="2633099"/>
            <a:ext cx="401966" cy="1232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/>
          <p:cNvCxnSpPr/>
          <p:nvPr/>
        </p:nvCxnSpPr>
        <p:spPr>
          <a:xfrm>
            <a:off x="3883694" y="2633099"/>
            <a:ext cx="613666" cy="0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/>
          <p:cNvCxnSpPr/>
          <p:nvPr/>
        </p:nvCxnSpPr>
        <p:spPr>
          <a:xfrm>
            <a:off x="4497360" y="2633099"/>
            <a:ext cx="401966" cy="5242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24"/>
          <p:cNvCxnSpPr/>
          <p:nvPr/>
        </p:nvCxnSpPr>
        <p:spPr>
          <a:xfrm flipV="1">
            <a:off x="4497360" y="2569019"/>
            <a:ext cx="401966" cy="53367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9" name="Imagen 28" descr="Captura de pantalla 2015-04-10 a la(s) 11.43.57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64326" y="2074248"/>
            <a:ext cx="670826" cy="1079541"/>
          </a:xfrm>
          <a:prstGeom prst="rect">
            <a:avLst/>
          </a:prstGeom>
        </p:spPr>
      </p:pic>
      <p:sp>
        <p:nvSpPr>
          <p:cNvPr id="34" name="Forma libre 33"/>
          <p:cNvSpPr/>
          <p:nvPr/>
        </p:nvSpPr>
        <p:spPr>
          <a:xfrm>
            <a:off x="3565097" y="2999945"/>
            <a:ext cx="1425313" cy="786644"/>
          </a:xfrm>
          <a:custGeom>
            <a:avLst/>
            <a:gdLst>
              <a:gd name="connsiteX0" fmla="*/ 0 w 1425313"/>
              <a:gd name="connsiteY0" fmla="*/ 0 h 589990"/>
              <a:gd name="connsiteX1" fmla="*/ 30001 w 1425313"/>
              <a:gd name="connsiteY1" fmla="*/ 5000 h 589990"/>
              <a:gd name="connsiteX2" fmla="*/ 205006 w 1425313"/>
              <a:gd name="connsiteY2" fmla="*/ 25000 h 589990"/>
              <a:gd name="connsiteX3" fmla="*/ 270008 w 1425313"/>
              <a:gd name="connsiteY3" fmla="*/ 45000 h 589990"/>
              <a:gd name="connsiteX4" fmla="*/ 285008 w 1425313"/>
              <a:gd name="connsiteY4" fmla="*/ 54999 h 589990"/>
              <a:gd name="connsiteX5" fmla="*/ 315009 w 1425313"/>
              <a:gd name="connsiteY5" fmla="*/ 64999 h 589990"/>
              <a:gd name="connsiteX6" fmla="*/ 335010 w 1425313"/>
              <a:gd name="connsiteY6" fmla="*/ 74999 h 589990"/>
              <a:gd name="connsiteX7" fmla="*/ 350010 w 1425313"/>
              <a:gd name="connsiteY7" fmla="*/ 89999 h 589990"/>
              <a:gd name="connsiteX8" fmla="*/ 380011 w 1425313"/>
              <a:gd name="connsiteY8" fmla="*/ 99998 h 589990"/>
              <a:gd name="connsiteX9" fmla="*/ 415012 w 1425313"/>
              <a:gd name="connsiteY9" fmla="*/ 129998 h 589990"/>
              <a:gd name="connsiteX10" fmla="*/ 440013 w 1425313"/>
              <a:gd name="connsiteY10" fmla="*/ 154997 h 589990"/>
              <a:gd name="connsiteX11" fmla="*/ 465013 w 1425313"/>
              <a:gd name="connsiteY11" fmla="*/ 189997 h 589990"/>
              <a:gd name="connsiteX12" fmla="*/ 500014 w 1425313"/>
              <a:gd name="connsiteY12" fmla="*/ 239996 h 589990"/>
              <a:gd name="connsiteX13" fmla="*/ 515015 w 1425313"/>
              <a:gd name="connsiteY13" fmla="*/ 244996 h 589990"/>
              <a:gd name="connsiteX14" fmla="*/ 525015 w 1425313"/>
              <a:gd name="connsiteY14" fmla="*/ 274995 h 589990"/>
              <a:gd name="connsiteX15" fmla="*/ 555016 w 1425313"/>
              <a:gd name="connsiteY15" fmla="*/ 319994 h 589990"/>
              <a:gd name="connsiteX16" fmla="*/ 575016 w 1425313"/>
              <a:gd name="connsiteY16" fmla="*/ 349994 h 589990"/>
              <a:gd name="connsiteX17" fmla="*/ 600017 w 1425313"/>
              <a:gd name="connsiteY17" fmla="*/ 364994 h 589990"/>
              <a:gd name="connsiteX18" fmla="*/ 630018 w 1425313"/>
              <a:gd name="connsiteY18" fmla="*/ 404993 h 589990"/>
              <a:gd name="connsiteX19" fmla="*/ 665019 w 1425313"/>
              <a:gd name="connsiteY19" fmla="*/ 444992 h 589990"/>
              <a:gd name="connsiteX20" fmla="*/ 685019 w 1425313"/>
              <a:gd name="connsiteY20" fmla="*/ 464992 h 589990"/>
              <a:gd name="connsiteX21" fmla="*/ 700020 w 1425313"/>
              <a:gd name="connsiteY21" fmla="*/ 479992 h 589990"/>
              <a:gd name="connsiteX22" fmla="*/ 725020 w 1425313"/>
              <a:gd name="connsiteY22" fmla="*/ 494991 h 589990"/>
              <a:gd name="connsiteX23" fmla="*/ 765021 w 1425313"/>
              <a:gd name="connsiteY23" fmla="*/ 519991 h 589990"/>
              <a:gd name="connsiteX24" fmla="*/ 785022 w 1425313"/>
              <a:gd name="connsiteY24" fmla="*/ 524991 h 589990"/>
              <a:gd name="connsiteX25" fmla="*/ 815023 w 1425313"/>
              <a:gd name="connsiteY25" fmla="*/ 534991 h 589990"/>
              <a:gd name="connsiteX26" fmla="*/ 860024 w 1425313"/>
              <a:gd name="connsiteY26" fmla="*/ 544990 h 589990"/>
              <a:gd name="connsiteX27" fmla="*/ 890025 w 1425313"/>
              <a:gd name="connsiteY27" fmla="*/ 554990 h 589990"/>
              <a:gd name="connsiteX28" fmla="*/ 975027 w 1425313"/>
              <a:gd name="connsiteY28" fmla="*/ 564990 h 589990"/>
              <a:gd name="connsiteX29" fmla="*/ 1090030 w 1425313"/>
              <a:gd name="connsiteY29" fmla="*/ 579990 h 589990"/>
              <a:gd name="connsiteX30" fmla="*/ 1105031 w 1425313"/>
              <a:gd name="connsiteY30" fmla="*/ 589990 h 589990"/>
              <a:gd name="connsiteX31" fmla="*/ 1335037 w 1425313"/>
              <a:gd name="connsiteY31" fmla="*/ 584990 h 589990"/>
              <a:gd name="connsiteX32" fmla="*/ 1405039 w 1425313"/>
              <a:gd name="connsiteY32" fmla="*/ 574990 h 58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425313" h="589990">
                <a:moveTo>
                  <a:pt x="0" y="0"/>
                </a:moveTo>
                <a:cubicBezTo>
                  <a:pt x="10000" y="1667"/>
                  <a:pt x="19937" y="3773"/>
                  <a:pt x="30001" y="5000"/>
                </a:cubicBezTo>
                <a:lnTo>
                  <a:pt x="205006" y="25000"/>
                </a:lnTo>
                <a:cubicBezTo>
                  <a:pt x="230587" y="31395"/>
                  <a:pt x="247349" y="33672"/>
                  <a:pt x="270008" y="45000"/>
                </a:cubicBezTo>
                <a:cubicBezTo>
                  <a:pt x="275383" y="47687"/>
                  <a:pt x="279517" y="52559"/>
                  <a:pt x="285008" y="54999"/>
                </a:cubicBezTo>
                <a:cubicBezTo>
                  <a:pt x="294641" y="59280"/>
                  <a:pt x="305222" y="61084"/>
                  <a:pt x="315009" y="64999"/>
                </a:cubicBezTo>
                <a:cubicBezTo>
                  <a:pt x="321930" y="67767"/>
                  <a:pt x="328343" y="71666"/>
                  <a:pt x="335010" y="74999"/>
                </a:cubicBezTo>
                <a:cubicBezTo>
                  <a:pt x="340010" y="79999"/>
                  <a:pt x="343829" y="86565"/>
                  <a:pt x="350010" y="89999"/>
                </a:cubicBezTo>
                <a:cubicBezTo>
                  <a:pt x="359225" y="95118"/>
                  <a:pt x="380011" y="99998"/>
                  <a:pt x="380011" y="99998"/>
                </a:cubicBezTo>
                <a:cubicBezTo>
                  <a:pt x="428097" y="148084"/>
                  <a:pt x="357305" y="78706"/>
                  <a:pt x="415012" y="129998"/>
                </a:cubicBezTo>
                <a:cubicBezTo>
                  <a:pt x="423821" y="137827"/>
                  <a:pt x="431679" y="146664"/>
                  <a:pt x="440013" y="154997"/>
                </a:cubicBezTo>
                <a:cubicBezTo>
                  <a:pt x="449889" y="184624"/>
                  <a:pt x="437898" y="156104"/>
                  <a:pt x="465013" y="189997"/>
                </a:cubicBezTo>
                <a:cubicBezTo>
                  <a:pt x="465964" y="191185"/>
                  <a:pt x="494217" y="235166"/>
                  <a:pt x="500014" y="239996"/>
                </a:cubicBezTo>
                <a:cubicBezTo>
                  <a:pt x="504063" y="243370"/>
                  <a:pt x="510015" y="243329"/>
                  <a:pt x="515015" y="244996"/>
                </a:cubicBezTo>
                <a:cubicBezTo>
                  <a:pt x="518348" y="254996"/>
                  <a:pt x="519592" y="265957"/>
                  <a:pt x="525015" y="274995"/>
                </a:cubicBezTo>
                <a:cubicBezTo>
                  <a:pt x="554026" y="323347"/>
                  <a:pt x="525846" y="278324"/>
                  <a:pt x="555016" y="319994"/>
                </a:cubicBezTo>
                <a:cubicBezTo>
                  <a:pt x="561908" y="329840"/>
                  <a:pt x="566518" y="341496"/>
                  <a:pt x="575016" y="349994"/>
                </a:cubicBezTo>
                <a:cubicBezTo>
                  <a:pt x="581888" y="356866"/>
                  <a:pt x="591683" y="359994"/>
                  <a:pt x="600017" y="364994"/>
                </a:cubicBezTo>
                <a:cubicBezTo>
                  <a:pt x="609601" y="393743"/>
                  <a:pt x="599375" y="370520"/>
                  <a:pt x="630018" y="404993"/>
                </a:cubicBezTo>
                <a:cubicBezTo>
                  <a:pt x="685088" y="466945"/>
                  <a:pt x="600191" y="380171"/>
                  <a:pt x="665019" y="444992"/>
                </a:cubicBezTo>
                <a:cubicBezTo>
                  <a:pt x="674543" y="473563"/>
                  <a:pt x="662162" y="449755"/>
                  <a:pt x="685019" y="464992"/>
                </a:cubicBezTo>
                <a:cubicBezTo>
                  <a:pt x="690903" y="468914"/>
                  <a:pt x="694363" y="475749"/>
                  <a:pt x="700020" y="479992"/>
                </a:cubicBezTo>
                <a:cubicBezTo>
                  <a:pt x="707795" y="485823"/>
                  <a:pt x="716743" y="489898"/>
                  <a:pt x="725020" y="494991"/>
                </a:cubicBezTo>
                <a:cubicBezTo>
                  <a:pt x="738411" y="503231"/>
                  <a:pt x="749767" y="516178"/>
                  <a:pt x="765021" y="519991"/>
                </a:cubicBezTo>
                <a:cubicBezTo>
                  <a:pt x="771688" y="521658"/>
                  <a:pt x="778440" y="523016"/>
                  <a:pt x="785022" y="524991"/>
                </a:cubicBezTo>
                <a:cubicBezTo>
                  <a:pt x="795119" y="528020"/>
                  <a:pt x="804838" y="532275"/>
                  <a:pt x="815023" y="534991"/>
                </a:cubicBezTo>
                <a:cubicBezTo>
                  <a:pt x="829870" y="538950"/>
                  <a:pt x="845177" y="541031"/>
                  <a:pt x="860024" y="544990"/>
                </a:cubicBezTo>
                <a:cubicBezTo>
                  <a:pt x="870209" y="547706"/>
                  <a:pt x="879718" y="552781"/>
                  <a:pt x="890025" y="554990"/>
                </a:cubicBezTo>
                <a:cubicBezTo>
                  <a:pt x="897426" y="556576"/>
                  <a:pt x="970108" y="564443"/>
                  <a:pt x="975027" y="564990"/>
                </a:cubicBezTo>
                <a:cubicBezTo>
                  <a:pt x="1020662" y="595411"/>
                  <a:pt x="968125" y="564090"/>
                  <a:pt x="1090030" y="579990"/>
                </a:cubicBezTo>
                <a:cubicBezTo>
                  <a:pt x="1095989" y="580767"/>
                  <a:pt x="1100031" y="586657"/>
                  <a:pt x="1105031" y="589990"/>
                </a:cubicBezTo>
                <a:cubicBezTo>
                  <a:pt x="1181700" y="588323"/>
                  <a:pt x="1258460" y="589092"/>
                  <a:pt x="1335037" y="584990"/>
                </a:cubicBezTo>
                <a:cubicBezTo>
                  <a:pt x="1546115" y="573683"/>
                  <a:pt x="1307424" y="574990"/>
                  <a:pt x="1405039" y="574990"/>
                </a:cubicBezTo>
              </a:path>
            </a:pathLst>
          </a:custGeom>
          <a:ln w="571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35" name="Imagen 34" descr="Captura de pantalla 2015-04-10 a la(s) 11.43.57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80410" y="3127644"/>
            <a:ext cx="670826" cy="1079541"/>
          </a:xfrm>
          <a:prstGeom prst="rect">
            <a:avLst/>
          </a:prstGeom>
        </p:spPr>
      </p:pic>
      <p:pic>
        <p:nvPicPr>
          <p:cNvPr id="36" name="Imagen 35" descr="Captura de pantalla 2015-04-10 a la(s) 10.37.23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0" y="4586210"/>
            <a:ext cx="3295074" cy="1836844"/>
          </a:xfrm>
          <a:prstGeom prst="rect">
            <a:avLst/>
          </a:prstGeom>
        </p:spPr>
      </p:pic>
      <p:cxnSp>
        <p:nvCxnSpPr>
          <p:cNvPr id="37" name="Conector recto 36"/>
          <p:cNvCxnSpPr/>
          <p:nvPr/>
        </p:nvCxnSpPr>
        <p:spPr>
          <a:xfrm>
            <a:off x="3661731" y="4972283"/>
            <a:ext cx="401966" cy="12816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 flipV="1">
            <a:off x="3661731" y="5100443"/>
            <a:ext cx="401966" cy="1232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4015114" y="5100443"/>
            <a:ext cx="613666" cy="0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cto 39"/>
          <p:cNvCxnSpPr/>
          <p:nvPr/>
        </p:nvCxnSpPr>
        <p:spPr>
          <a:xfrm>
            <a:off x="4628780" y="5100443"/>
            <a:ext cx="401966" cy="5242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 flipV="1">
            <a:off x="4628780" y="5036363"/>
            <a:ext cx="401966" cy="53367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2" name="Imagen 41" descr="Captura de pantalla 2015-04-10 a la(s) 11.43.57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95746" y="4541592"/>
            <a:ext cx="670826" cy="1079541"/>
          </a:xfrm>
          <a:prstGeom prst="rect">
            <a:avLst/>
          </a:prstGeom>
        </p:spPr>
      </p:pic>
      <p:sp>
        <p:nvSpPr>
          <p:cNvPr id="43" name="Forma libre 42"/>
          <p:cNvSpPr/>
          <p:nvPr/>
        </p:nvSpPr>
        <p:spPr>
          <a:xfrm>
            <a:off x="3696517" y="5467288"/>
            <a:ext cx="1954719" cy="1134603"/>
          </a:xfrm>
          <a:custGeom>
            <a:avLst/>
            <a:gdLst>
              <a:gd name="connsiteX0" fmla="*/ 0 w 1425313"/>
              <a:gd name="connsiteY0" fmla="*/ 0 h 589990"/>
              <a:gd name="connsiteX1" fmla="*/ 30001 w 1425313"/>
              <a:gd name="connsiteY1" fmla="*/ 5000 h 589990"/>
              <a:gd name="connsiteX2" fmla="*/ 205006 w 1425313"/>
              <a:gd name="connsiteY2" fmla="*/ 25000 h 589990"/>
              <a:gd name="connsiteX3" fmla="*/ 270008 w 1425313"/>
              <a:gd name="connsiteY3" fmla="*/ 45000 h 589990"/>
              <a:gd name="connsiteX4" fmla="*/ 285008 w 1425313"/>
              <a:gd name="connsiteY4" fmla="*/ 54999 h 589990"/>
              <a:gd name="connsiteX5" fmla="*/ 315009 w 1425313"/>
              <a:gd name="connsiteY5" fmla="*/ 64999 h 589990"/>
              <a:gd name="connsiteX6" fmla="*/ 335010 w 1425313"/>
              <a:gd name="connsiteY6" fmla="*/ 74999 h 589990"/>
              <a:gd name="connsiteX7" fmla="*/ 350010 w 1425313"/>
              <a:gd name="connsiteY7" fmla="*/ 89999 h 589990"/>
              <a:gd name="connsiteX8" fmla="*/ 380011 w 1425313"/>
              <a:gd name="connsiteY8" fmla="*/ 99998 h 589990"/>
              <a:gd name="connsiteX9" fmla="*/ 415012 w 1425313"/>
              <a:gd name="connsiteY9" fmla="*/ 129998 h 589990"/>
              <a:gd name="connsiteX10" fmla="*/ 440013 w 1425313"/>
              <a:gd name="connsiteY10" fmla="*/ 154997 h 589990"/>
              <a:gd name="connsiteX11" fmla="*/ 465013 w 1425313"/>
              <a:gd name="connsiteY11" fmla="*/ 189997 h 589990"/>
              <a:gd name="connsiteX12" fmla="*/ 500014 w 1425313"/>
              <a:gd name="connsiteY12" fmla="*/ 239996 h 589990"/>
              <a:gd name="connsiteX13" fmla="*/ 515015 w 1425313"/>
              <a:gd name="connsiteY13" fmla="*/ 244996 h 589990"/>
              <a:gd name="connsiteX14" fmla="*/ 525015 w 1425313"/>
              <a:gd name="connsiteY14" fmla="*/ 274995 h 589990"/>
              <a:gd name="connsiteX15" fmla="*/ 555016 w 1425313"/>
              <a:gd name="connsiteY15" fmla="*/ 319994 h 589990"/>
              <a:gd name="connsiteX16" fmla="*/ 575016 w 1425313"/>
              <a:gd name="connsiteY16" fmla="*/ 349994 h 589990"/>
              <a:gd name="connsiteX17" fmla="*/ 600017 w 1425313"/>
              <a:gd name="connsiteY17" fmla="*/ 364994 h 589990"/>
              <a:gd name="connsiteX18" fmla="*/ 630018 w 1425313"/>
              <a:gd name="connsiteY18" fmla="*/ 404993 h 589990"/>
              <a:gd name="connsiteX19" fmla="*/ 665019 w 1425313"/>
              <a:gd name="connsiteY19" fmla="*/ 444992 h 589990"/>
              <a:gd name="connsiteX20" fmla="*/ 685019 w 1425313"/>
              <a:gd name="connsiteY20" fmla="*/ 464992 h 589990"/>
              <a:gd name="connsiteX21" fmla="*/ 700020 w 1425313"/>
              <a:gd name="connsiteY21" fmla="*/ 479992 h 589990"/>
              <a:gd name="connsiteX22" fmla="*/ 725020 w 1425313"/>
              <a:gd name="connsiteY22" fmla="*/ 494991 h 589990"/>
              <a:gd name="connsiteX23" fmla="*/ 765021 w 1425313"/>
              <a:gd name="connsiteY23" fmla="*/ 519991 h 589990"/>
              <a:gd name="connsiteX24" fmla="*/ 785022 w 1425313"/>
              <a:gd name="connsiteY24" fmla="*/ 524991 h 589990"/>
              <a:gd name="connsiteX25" fmla="*/ 815023 w 1425313"/>
              <a:gd name="connsiteY25" fmla="*/ 534991 h 589990"/>
              <a:gd name="connsiteX26" fmla="*/ 860024 w 1425313"/>
              <a:gd name="connsiteY26" fmla="*/ 544990 h 589990"/>
              <a:gd name="connsiteX27" fmla="*/ 890025 w 1425313"/>
              <a:gd name="connsiteY27" fmla="*/ 554990 h 589990"/>
              <a:gd name="connsiteX28" fmla="*/ 975027 w 1425313"/>
              <a:gd name="connsiteY28" fmla="*/ 564990 h 589990"/>
              <a:gd name="connsiteX29" fmla="*/ 1090030 w 1425313"/>
              <a:gd name="connsiteY29" fmla="*/ 579990 h 589990"/>
              <a:gd name="connsiteX30" fmla="*/ 1105031 w 1425313"/>
              <a:gd name="connsiteY30" fmla="*/ 589990 h 589990"/>
              <a:gd name="connsiteX31" fmla="*/ 1335037 w 1425313"/>
              <a:gd name="connsiteY31" fmla="*/ 584990 h 589990"/>
              <a:gd name="connsiteX32" fmla="*/ 1405039 w 1425313"/>
              <a:gd name="connsiteY32" fmla="*/ 574990 h 58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425313" h="589990">
                <a:moveTo>
                  <a:pt x="0" y="0"/>
                </a:moveTo>
                <a:cubicBezTo>
                  <a:pt x="10000" y="1667"/>
                  <a:pt x="19937" y="3773"/>
                  <a:pt x="30001" y="5000"/>
                </a:cubicBezTo>
                <a:lnTo>
                  <a:pt x="205006" y="25000"/>
                </a:lnTo>
                <a:cubicBezTo>
                  <a:pt x="230587" y="31395"/>
                  <a:pt x="247349" y="33672"/>
                  <a:pt x="270008" y="45000"/>
                </a:cubicBezTo>
                <a:cubicBezTo>
                  <a:pt x="275383" y="47687"/>
                  <a:pt x="279517" y="52559"/>
                  <a:pt x="285008" y="54999"/>
                </a:cubicBezTo>
                <a:cubicBezTo>
                  <a:pt x="294641" y="59280"/>
                  <a:pt x="305222" y="61084"/>
                  <a:pt x="315009" y="64999"/>
                </a:cubicBezTo>
                <a:cubicBezTo>
                  <a:pt x="321930" y="67767"/>
                  <a:pt x="328343" y="71666"/>
                  <a:pt x="335010" y="74999"/>
                </a:cubicBezTo>
                <a:cubicBezTo>
                  <a:pt x="340010" y="79999"/>
                  <a:pt x="343829" y="86565"/>
                  <a:pt x="350010" y="89999"/>
                </a:cubicBezTo>
                <a:cubicBezTo>
                  <a:pt x="359225" y="95118"/>
                  <a:pt x="380011" y="99998"/>
                  <a:pt x="380011" y="99998"/>
                </a:cubicBezTo>
                <a:cubicBezTo>
                  <a:pt x="428097" y="148084"/>
                  <a:pt x="357305" y="78706"/>
                  <a:pt x="415012" y="129998"/>
                </a:cubicBezTo>
                <a:cubicBezTo>
                  <a:pt x="423821" y="137827"/>
                  <a:pt x="431679" y="146664"/>
                  <a:pt x="440013" y="154997"/>
                </a:cubicBezTo>
                <a:cubicBezTo>
                  <a:pt x="449889" y="184624"/>
                  <a:pt x="437898" y="156104"/>
                  <a:pt x="465013" y="189997"/>
                </a:cubicBezTo>
                <a:cubicBezTo>
                  <a:pt x="465964" y="191185"/>
                  <a:pt x="494217" y="235166"/>
                  <a:pt x="500014" y="239996"/>
                </a:cubicBezTo>
                <a:cubicBezTo>
                  <a:pt x="504063" y="243370"/>
                  <a:pt x="510015" y="243329"/>
                  <a:pt x="515015" y="244996"/>
                </a:cubicBezTo>
                <a:cubicBezTo>
                  <a:pt x="518348" y="254996"/>
                  <a:pt x="519592" y="265957"/>
                  <a:pt x="525015" y="274995"/>
                </a:cubicBezTo>
                <a:cubicBezTo>
                  <a:pt x="554026" y="323347"/>
                  <a:pt x="525846" y="278324"/>
                  <a:pt x="555016" y="319994"/>
                </a:cubicBezTo>
                <a:cubicBezTo>
                  <a:pt x="561908" y="329840"/>
                  <a:pt x="566518" y="341496"/>
                  <a:pt x="575016" y="349994"/>
                </a:cubicBezTo>
                <a:cubicBezTo>
                  <a:pt x="581888" y="356866"/>
                  <a:pt x="591683" y="359994"/>
                  <a:pt x="600017" y="364994"/>
                </a:cubicBezTo>
                <a:cubicBezTo>
                  <a:pt x="609601" y="393743"/>
                  <a:pt x="599375" y="370520"/>
                  <a:pt x="630018" y="404993"/>
                </a:cubicBezTo>
                <a:cubicBezTo>
                  <a:pt x="685088" y="466945"/>
                  <a:pt x="600191" y="380171"/>
                  <a:pt x="665019" y="444992"/>
                </a:cubicBezTo>
                <a:cubicBezTo>
                  <a:pt x="674543" y="473563"/>
                  <a:pt x="662162" y="449755"/>
                  <a:pt x="685019" y="464992"/>
                </a:cubicBezTo>
                <a:cubicBezTo>
                  <a:pt x="690903" y="468914"/>
                  <a:pt x="694363" y="475749"/>
                  <a:pt x="700020" y="479992"/>
                </a:cubicBezTo>
                <a:cubicBezTo>
                  <a:pt x="707795" y="485823"/>
                  <a:pt x="716743" y="489898"/>
                  <a:pt x="725020" y="494991"/>
                </a:cubicBezTo>
                <a:cubicBezTo>
                  <a:pt x="738411" y="503231"/>
                  <a:pt x="749767" y="516178"/>
                  <a:pt x="765021" y="519991"/>
                </a:cubicBezTo>
                <a:cubicBezTo>
                  <a:pt x="771688" y="521658"/>
                  <a:pt x="778440" y="523016"/>
                  <a:pt x="785022" y="524991"/>
                </a:cubicBezTo>
                <a:cubicBezTo>
                  <a:pt x="795119" y="528020"/>
                  <a:pt x="804838" y="532275"/>
                  <a:pt x="815023" y="534991"/>
                </a:cubicBezTo>
                <a:cubicBezTo>
                  <a:pt x="829870" y="538950"/>
                  <a:pt x="845177" y="541031"/>
                  <a:pt x="860024" y="544990"/>
                </a:cubicBezTo>
                <a:cubicBezTo>
                  <a:pt x="870209" y="547706"/>
                  <a:pt x="879718" y="552781"/>
                  <a:pt x="890025" y="554990"/>
                </a:cubicBezTo>
                <a:cubicBezTo>
                  <a:pt x="897426" y="556576"/>
                  <a:pt x="970108" y="564443"/>
                  <a:pt x="975027" y="564990"/>
                </a:cubicBezTo>
                <a:cubicBezTo>
                  <a:pt x="1020662" y="595411"/>
                  <a:pt x="968125" y="564090"/>
                  <a:pt x="1090030" y="579990"/>
                </a:cubicBezTo>
                <a:cubicBezTo>
                  <a:pt x="1095989" y="580767"/>
                  <a:pt x="1100031" y="586657"/>
                  <a:pt x="1105031" y="589990"/>
                </a:cubicBezTo>
                <a:cubicBezTo>
                  <a:pt x="1181700" y="588323"/>
                  <a:pt x="1258460" y="589092"/>
                  <a:pt x="1335037" y="584990"/>
                </a:cubicBezTo>
                <a:cubicBezTo>
                  <a:pt x="1546115" y="573683"/>
                  <a:pt x="1307424" y="574990"/>
                  <a:pt x="1405039" y="574990"/>
                </a:cubicBezTo>
              </a:path>
            </a:pathLst>
          </a:custGeom>
          <a:ln w="571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44" name="Imagen 43" descr="Captura de pantalla 2015-04-10 a la(s) 11.43.57.pn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57" r="1" b="3142"/>
          <a:stretch/>
        </p:blipFill>
        <p:spPr>
          <a:xfrm rot="10800000" flipH="1">
            <a:off x="5285319" y="5360661"/>
            <a:ext cx="585246" cy="1045628"/>
          </a:xfrm>
          <a:prstGeom prst="rect">
            <a:avLst/>
          </a:prstGeom>
        </p:spPr>
      </p:pic>
      <p:pic>
        <p:nvPicPr>
          <p:cNvPr id="45" name="Imagen 44" descr="Captura de pantalla 2015-04-10 a la(s) 11.43.57.pn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87" t="84911" r="25704" b="1330"/>
          <a:stretch/>
        </p:blipFill>
        <p:spPr>
          <a:xfrm flipH="1">
            <a:off x="5168943" y="5468136"/>
            <a:ext cx="417314" cy="148541"/>
          </a:xfrm>
          <a:prstGeom prst="rect">
            <a:avLst/>
          </a:prstGeom>
        </p:spPr>
      </p:pic>
      <p:sp>
        <p:nvSpPr>
          <p:cNvPr id="48" name="Forma libre 47"/>
          <p:cNvSpPr/>
          <p:nvPr/>
        </p:nvSpPr>
        <p:spPr>
          <a:xfrm>
            <a:off x="5630153" y="5914891"/>
            <a:ext cx="610018" cy="686999"/>
          </a:xfrm>
          <a:custGeom>
            <a:avLst/>
            <a:gdLst>
              <a:gd name="connsiteX0" fmla="*/ 250008 w 610018"/>
              <a:gd name="connsiteY0" fmla="*/ 0 h 649988"/>
              <a:gd name="connsiteX1" fmla="*/ 350010 w 610018"/>
              <a:gd name="connsiteY1" fmla="*/ 5000 h 649988"/>
              <a:gd name="connsiteX2" fmla="*/ 365011 w 610018"/>
              <a:gd name="connsiteY2" fmla="*/ 10000 h 649988"/>
              <a:gd name="connsiteX3" fmla="*/ 390012 w 610018"/>
              <a:gd name="connsiteY3" fmla="*/ 15000 h 649988"/>
              <a:gd name="connsiteX4" fmla="*/ 435013 w 610018"/>
              <a:gd name="connsiteY4" fmla="*/ 35000 h 649988"/>
              <a:gd name="connsiteX5" fmla="*/ 465014 w 610018"/>
              <a:gd name="connsiteY5" fmla="*/ 44999 h 649988"/>
              <a:gd name="connsiteX6" fmla="*/ 480014 w 610018"/>
              <a:gd name="connsiteY6" fmla="*/ 54999 h 649988"/>
              <a:gd name="connsiteX7" fmla="*/ 495014 w 610018"/>
              <a:gd name="connsiteY7" fmla="*/ 59999 h 649988"/>
              <a:gd name="connsiteX8" fmla="*/ 505015 w 610018"/>
              <a:gd name="connsiteY8" fmla="*/ 69999 h 649988"/>
              <a:gd name="connsiteX9" fmla="*/ 520015 w 610018"/>
              <a:gd name="connsiteY9" fmla="*/ 79999 h 649988"/>
              <a:gd name="connsiteX10" fmla="*/ 570017 w 610018"/>
              <a:gd name="connsiteY10" fmla="*/ 124998 h 649988"/>
              <a:gd name="connsiteX11" fmla="*/ 590017 w 610018"/>
              <a:gd name="connsiteY11" fmla="*/ 154997 h 649988"/>
              <a:gd name="connsiteX12" fmla="*/ 595017 w 610018"/>
              <a:gd name="connsiteY12" fmla="*/ 169997 h 649988"/>
              <a:gd name="connsiteX13" fmla="*/ 610018 w 610018"/>
              <a:gd name="connsiteY13" fmla="*/ 209996 h 649988"/>
              <a:gd name="connsiteX14" fmla="*/ 605017 w 610018"/>
              <a:gd name="connsiteY14" fmla="*/ 359994 h 649988"/>
              <a:gd name="connsiteX15" fmla="*/ 600017 w 610018"/>
              <a:gd name="connsiteY15" fmla="*/ 384993 h 649988"/>
              <a:gd name="connsiteX16" fmla="*/ 585017 w 610018"/>
              <a:gd name="connsiteY16" fmla="*/ 399993 h 649988"/>
              <a:gd name="connsiteX17" fmla="*/ 565016 w 610018"/>
              <a:gd name="connsiteY17" fmla="*/ 429992 h 649988"/>
              <a:gd name="connsiteX18" fmla="*/ 560016 w 610018"/>
              <a:gd name="connsiteY18" fmla="*/ 444992 h 649988"/>
              <a:gd name="connsiteX19" fmla="*/ 515015 w 610018"/>
              <a:gd name="connsiteY19" fmla="*/ 484991 h 649988"/>
              <a:gd name="connsiteX20" fmla="*/ 490014 w 610018"/>
              <a:gd name="connsiteY20" fmla="*/ 504991 h 649988"/>
              <a:gd name="connsiteX21" fmla="*/ 475014 w 610018"/>
              <a:gd name="connsiteY21" fmla="*/ 519991 h 649988"/>
              <a:gd name="connsiteX22" fmla="*/ 450013 w 610018"/>
              <a:gd name="connsiteY22" fmla="*/ 539990 h 649988"/>
              <a:gd name="connsiteX23" fmla="*/ 445013 w 610018"/>
              <a:gd name="connsiteY23" fmla="*/ 554990 h 649988"/>
              <a:gd name="connsiteX24" fmla="*/ 430013 w 610018"/>
              <a:gd name="connsiteY24" fmla="*/ 559990 h 649988"/>
              <a:gd name="connsiteX25" fmla="*/ 385011 w 610018"/>
              <a:gd name="connsiteY25" fmla="*/ 579990 h 649988"/>
              <a:gd name="connsiteX26" fmla="*/ 355011 w 610018"/>
              <a:gd name="connsiteY26" fmla="*/ 589989 h 649988"/>
              <a:gd name="connsiteX27" fmla="*/ 275008 w 610018"/>
              <a:gd name="connsiteY27" fmla="*/ 609989 h 649988"/>
              <a:gd name="connsiteX28" fmla="*/ 195006 w 610018"/>
              <a:gd name="connsiteY28" fmla="*/ 619989 h 649988"/>
              <a:gd name="connsiteX29" fmla="*/ 170006 w 610018"/>
              <a:gd name="connsiteY29" fmla="*/ 629989 h 649988"/>
              <a:gd name="connsiteX30" fmla="*/ 105004 w 610018"/>
              <a:gd name="connsiteY30" fmla="*/ 639989 h 649988"/>
              <a:gd name="connsiteX31" fmla="*/ 1 w 610018"/>
              <a:gd name="connsiteY31" fmla="*/ 649988 h 649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610018" h="649988">
                <a:moveTo>
                  <a:pt x="250008" y="0"/>
                </a:moveTo>
                <a:cubicBezTo>
                  <a:pt x="283342" y="1667"/>
                  <a:pt x="316760" y="2109"/>
                  <a:pt x="350010" y="5000"/>
                </a:cubicBezTo>
                <a:cubicBezTo>
                  <a:pt x="355261" y="5457"/>
                  <a:pt x="359898" y="8722"/>
                  <a:pt x="365011" y="10000"/>
                </a:cubicBezTo>
                <a:cubicBezTo>
                  <a:pt x="373256" y="12061"/>
                  <a:pt x="381813" y="12764"/>
                  <a:pt x="390012" y="15000"/>
                </a:cubicBezTo>
                <a:cubicBezTo>
                  <a:pt x="467080" y="36018"/>
                  <a:pt x="387657" y="13955"/>
                  <a:pt x="435013" y="35000"/>
                </a:cubicBezTo>
                <a:cubicBezTo>
                  <a:pt x="444646" y="39281"/>
                  <a:pt x="465014" y="44999"/>
                  <a:pt x="465014" y="44999"/>
                </a:cubicBezTo>
                <a:cubicBezTo>
                  <a:pt x="470014" y="48332"/>
                  <a:pt x="474639" y="52312"/>
                  <a:pt x="480014" y="54999"/>
                </a:cubicBezTo>
                <a:cubicBezTo>
                  <a:pt x="484728" y="57356"/>
                  <a:pt x="490495" y="57287"/>
                  <a:pt x="495014" y="59999"/>
                </a:cubicBezTo>
                <a:cubicBezTo>
                  <a:pt x="499057" y="62424"/>
                  <a:pt x="501334" y="67054"/>
                  <a:pt x="505015" y="69999"/>
                </a:cubicBezTo>
                <a:cubicBezTo>
                  <a:pt x="509708" y="73753"/>
                  <a:pt x="515548" y="75979"/>
                  <a:pt x="520015" y="79999"/>
                </a:cubicBezTo>
                <a:cubicBezTo>
                  <a:pt x="576083" y="130458"/>
                  <a:pt x="535162" y="101763"/>
                  <a:pt x="570017" y="124998"/>
                </a:cubicBezTo>
                <a:cubicBezTo>
                  <a:pt x="576684" y="134998"/>
                  <a:pt x="586217" y="143596"/>
                  <a:pt x="590017" y="154997"/>
                </a:cubicBezTo>
                <a:cubicBezTo>
                  <a:pt x="591684" y="159997"/>
                  <a:pt x="593166" y="165062"/>
                  <a:pt x="595017" y="169997"/>
                </a:cubicBezTo>
                <a:cubicBezTo>
                  <a:pt x="612967" y="217865"/>
                  <a:pt x="598659" y="175928"/>
                  <a:pt x="610018" y="209996"/>
                </a:cubicBezTo>
                <a:cubicBezTo>
                  <a:pt x="608351" y="259995"/>
                  <a:pt x="607871" y="310048"/>
                  <a:pt x="605017" y="359994"/>
                </a:cubicBezTo>
                <a:cubicBezTo>
                  <a:pt x="604532" y="368478"/>
                  <a:pt x="603818" y="377392"/>
                  <a:pt x="600017" y="384993"/>
                </a:cubicBezTo>
                <a:cubicBezTo>
                  <a:pt x="596855" y="391318"/>
                  <a:pt x="589127" y="394239"/>
                  <a:pt x="585017" y="399993"/>
                </a:cubicBezTo>
                <a:cubicBezTo>
                  <a:pt x="554756" y="442359"/>
                  <a:pt x="591769" y="403244"/>
                  <a:pt x="565016" y="429992"/>
                </a:cubicBezTo>
                <a:cubicBezTo>
                  <a:pt x="563349" y="434992"/>
                  <a:pt x="563252" y="440832"/>
                  <a:pt x="560016" y="444992"/>
                </a:cubicBezTo>
                <a:cubicBezTo>
                  <a:pt x="541573" y="468704"/>
                  <a:pt x="535066" y="471625"/>
                  <a:pt x="515015" y="484991"/>
                </a:cubicBezTo>
                <a:cubicBezTo>
                  <a:pt x="492651" y="518538"/>
                  <a:pt x="518996" y="485670"/>
                  <a:pt x="490014" y="504991"/>
                </a:cubicBezTo>
                <a:cubicBezTo>
                  <a:pt x="484130" y="508913"/>
                  <a:pt x="480446" y="515464"/>
                  <a:pt x="475014" y="519991"/>
                </a:cubicBezTo>
                <a:cubicBezTo>
                  <a:pt x="437147" y="551547"/>
                  <a:pt x="479125" y="510883"/>
                  <a:pt x="450013" y="539990"/>
                </a:cubicBezTo>
                <a:cubicBezTo>
                  <a:pt x="448346" y="544990"/>
                  <a:pt x="448740" y="551263"/>
                  <a:pt x="445013" y="554990"/>
                </a:cubicBezTo>
                <a:cubicBezTo>
                  <a:pt x="441286" y="558717"/>
                  <a:pt x="434589" y="557375"/>
                  <a:pt x="430013" y="559990"/>
                </a:cubicBezTo>
                <a:cubicBezTo>
                  <a:pt x="379275" y="588982"/>
                  <a:pt x="442596" y="564286"/>
                  <a:pt x="385011" y="579990"/>
                </a:cubicBezTo>
                <a:cubicBezTo>
                  <a:pt x="374842" y="582763"/>
                  <a:pt x="355011" y="589989"/>
                  <a:pt x="355011" y="589989"/>
                </a:cubicBezTo>
                <a:cubicBezTo>
                  <a:pt x="328342" y="616655"/>
                  <a:pt x="349677" y="599322"/>
                  <a:pt x="275008" y="609989"/>
                </a:cubicBezTo>
                <a:cubicBezTo>
                  <a:pt x="225066" y="617123"/>
                  <a:pt x="251720" y="613688"/>
                  <a:pt x="195006" y="619989"/>
                </a:cubicBezTo>
                <a:cubicBezTo>
                  <a:pt x="186673" y="623322"/>
                  <a:pt x="178521" y="627151"/>
                  <a:pt x="170006" y="629989"/>
                </a:cubicBezTo>
                <a:cubicBezTo>
                  <a:pt x="150123" y="636616"/>
                  <a:pt x="124418" y="638695"/>
                  <a:pt x="105004" y="639989"/>
                </a:cubicBezTo>
                <a:cubicBezTo>
                  <a:pt x="-1664" y="647099"/>
                  <a:pt x="1" y="609851"/>
                  <a:pt x="1" y="649988"/>
                </a:cubicBezTo>
              </a:path>
            </a:pathLst>
          </a:custGeom>
          <a:ln w="571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9" name="CuadroTexto 48"/>
          <p:cNvSpPr txBox="1"/>
          <p:nvPr/>
        </p:nvSpPr>
        <p:spPr>
          <a:xfrm>
            <a:off x="6240171" y="2999945"/>
            <a:ext cx="2462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/>
              <a:t>A) “Vacío”</a:t>
            </a:r>
            <a:endParaRPr lang="es-ES_tradnl" dirty="0"/>
          </a:p>
        </p:txBody>
      </p:sp>
      <p:sp>
        <p:nvSpPr>
          <p:cNvPr id="50" name="CuadroTexto 49"/>
          <p:cNvSpPr txBox="1"/>
          <p:nvPr/>
        </p:nvSpPr>
        <p:spPr>
          <a:xfrm>
            <a:off x="6269167" y="5246749"/>
            <a:ext cx="2462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/>
              <a:t>B</a:t>
            </a:r>
            <a:r>
              <a:rPr lang="es-ES_tradnl" dirty="0" smtClean="0"/>
              <a:t>) “Cortocircuito”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36719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83</a:t>
            </a:fld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457199" y="641319"/>
            <a:ext cx="8274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V</a:t>
            </a:r>
            <a:r>
              <a:rPr lang="es-ES_tradnl" sz="2200" b="1" dirty="0" smtClean="0">
                <a:solidFill>
                  <a:srgbClr val="000000"/>
                </a:solidFill>
              </a:rPr>
              <a:t>erificaciones previas a los ensayos</a:t>
            </a:r>
            <a:endParaRPr lang="es-ES_tradnl" sz="2200" b="1" dirty="0">
              <a:solidFill>
                <a:srgbClr val="000000"/>
              </a:solidFill>
            </a:endParaRPr>
          </a:p>
        </p:txBody>
      </p:sp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588620" y="1199190"/>
            <a:ext cx="8229600" cy="5101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6213" indent="-176213" algn="just">
              <a:spcBef>
                <a:spcPts val="600"/>
              </a:spcBef>
              <a:buClr>
                <a:srgbClr val="FF0000"/>
              </a:buClr>
              <a:buSzPct val="100000"/>
              <a:buFont typeface="Wingdings" charset="2"/>
              <a:buChar char="§"/>
            </a:pPr>
            <a:r>
              <a:rPr lang="es-ES_tradnl" sz="1800" b="0" dirty="0" smtClean="0"/>
              <a:t>Verificaciones alternativas:</a:t>
            </a:r>
            <a:endParaRPr lang="es-ES" dirty="0">
              <a:latin typeface="Arial" charset="0"/>
              <a:cs typeface="ＭＳ Ｐゴシック" charset="0"/>
            </a:endParaRPr>
          </a:p>
        </p:txBody>
      </p:sp>
      <p:sp>
        <p:nvSpPr>
          <p:cNvPr id="49" name="CuadroTexto 48"/>
          <p:cNvSpPr txBox="1"/>
          <p:nvPr/>
        </p:nvSpPr>
        <p:spPr>
          <a:xfrm>
            <a:off x="6138135" y="5035526"/>
            <a:ext cx="2462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/>
              <a:t>A) “Vacío”</a:t>
            </a:r>
            <a:endParaRPr lang="es-ES_tradnl" dirty="0"/>
          </a:p>
        </p:txBody>
      </p:sp>
      <p:sp>
        <p:nvSpPr>
          <p:cNvPr id="50" name="CuadroTexto 49"/>
          <p:cNvSpPr txBox="1"/>
          <p:nvPr/>
        </p:nvSpPr>
        <p:spPr>
          <a:xfrm>
            <a:off x="6138135" y="2154329"/>
            <a:ext cx="2462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/>
              <a:t>B</a:t>
            </a:r>
            <a:r>
              <a:rPr lang="es-ES_tradnl" dirty="0" smtClean="0"/>
              <a:t>) “Cortocircuito”</a:t>
            </a:r>
            <a:endParaRPr lang="es-ES_tradnl" dirty="0"/>
          </a:p>
        </p:txBody>
      </p:sp>
      <p:pic>
        <p:nvPicPr>
          <p:cNvPr id="3" name="Imagen 2" descr="Captura de pantalla 2015-04-10 a la(s) 11.44.20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8" y="1709307"/>
            <a:ext cx="5680937" cy="4594519"/>
          </a:xfrm>
          <a:prstGeom prst="rect">
            <a:avLst/>
          </a:prstGeom>
        </p:spPr>
      </p:pic>
      <p:sp>
        <p:nvSpPr>
          <p:cNvPr id="30" name="CuadroTexto 29"/>
          <p:cNvSpPr txBox="1"/>
          <p:nvPr/>
        </p:nvSpPr>
        <p:spPr>
          <a:xfrm>
            <a:off x="6269167" y="2843640"/>
            <a:ext cx="2462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/>
              <a:t>FTB101</a:t>
            </a:r>
            <a:endParaRPr lang="es-ES_tradnl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542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Transformer doctor_LH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4042" y="1394058"/>
            <a:ext cx="3548247" cy="4517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84</a:t>
            </a:fld>
            <a:endParaRPr lang="en-US" dirty="0"/>
          </a:p>
        </p:txBody>
      </p:sp>
      <p:sp>
        <p:nvSpPr>
          <p:cNvPr id="7" name="Rectangle 3"/>
          <p:cNvSpPr/>
          <p:nvPr/>
        </p:nvSpPr>
        <p:spPr>
          <a:xfrm>
            <a:off x="3323078" y="2220398"/>
            <a:ext cx="5611745" cy="923330"/>
          </a:xfrm>
          <a:prstGeom prst="rect">
            <a:avLst/>
          </a:prstGeom>
          <a:noFill/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sv-SE" sz="5400" b="1" dirty="0" smtClean="0">
                <a:ln w="11430">
                  <a:solidFill>
                    <a:srgbClr val="0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+mn-ea"/>
              </a:rPr>
              <a:t>Preguntas...</a:t>
            </a:r>
            <a:r>
              <a:rPr lang="sv-SE" sz="5400" b="1" dirty="0">
                <a:ln w="11430">
                  <a:solidFill>
                    <a:srgbClr val="0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+mn-ea"/>
              </a:rPr>
              <a:t>???</a:t>
            </a:r>
            <a:endParaRPr lang="en-US" sz="5400" b="1" dirty="0">
              <a:ln w="11430">
                <a:solidFill>
                  <a:srgbClr val="0000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ea typeface="+mn-ea"/>
            </a:endParaRP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Training FRAX (V0)-2015</a:t>
            </a:r>
            <a:endParaRPr lang="en-US" dirty="0"/>
          </a:p>
        </p:txBody>
      </p:sp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2503714" y="155730"/>
            <a:ext cx="4874381" cy="403762"/>
          </a:xfrm>
        </p:spPr>
        <p:txBody>
          <a:bodyPr>
            <a:noAutofit/>
          </a:bodyPr>
          <a:lstStyle/>
          <a:p>
            <a:pPr algn="ctr"/>
            <a:r>
              <a:rPr lang="es-ES_tradnl" sz="1900" cap="none" dirty="0" smtClean="0">
                <a:solidFill>
                  <a:schemeClr val="tx1"/>
                </a:solidFill>
              </a:rPr>
              <a:t>.</a:t>
            </a:r>
            <a:endParaRPr lang="es-ES_tradnl" sz="1900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737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enc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Esencial.thmx</Template>
  <TotalTime>21553</TotalTime>
  <Words>3640</Words>
  <Application>Microsoft Office PowerPoint</Application>
  <PresentationFormat>Presentación en pantalla (4:3)</PresentationFormat>
  <Paragraphs>801</Paragraphs>
  <Slides>84</Slides>
  <Notes>6</Notes>
  <HiddenSlides>0</HiddenSlides>
  <MMClips>0</MMClips>
  <ScaleCrop>false</ScaleCrop>
  <HeadingPairs>
    <vt:vector size="8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84</vt:i4>
      </vt:variant>
    </vt:vector>
  </HeadingPairs>
  <TitlesOfParts>
    <vt:vector size="94" baseType="lpstr">
      <vt:lpstr>ＭＳ Ｐゴシック</vt:lpstr>
      <vt:lpstr>Arial</vt:lpstr>
      <vt:lpstr>Arial Black</vt:lpstr>
      <vt:lpstr>Calibri</vt:lpstr>
      <vt:lpstr>Lucida Grande</vt:lpstr>
      <vt:lpstr>Times New Roman</vt:lpstr>
      <vt:lpstr>Wingdings</vt:lpstr>
      <vt:lpstr>Esencial</vt:lpstr>
      <vt:lpstr>EcuaciÛn</vt:lpstr>
      <vt:lpstr>Gráfico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.</vt:lpstr>
      <vt:lpstr>.</vt:lpstr>
      <vt:lpstr>Presentación de PowerPoint</vt:lpstr>
      <vt:lpstr>.</vt:lpstr>
      <vt:lpstr>Presentación de PowerPoint</vt:lpstr>
      <vt:lpstr>.</vt:lpstr>
      <vt:lpstr>Presentación de PowerPoint</vt:lpstr>
      <vt:lpstr>.</vt:lpstr>
      <vt:lpstr>Presentación de PowerPoint</vt:lpstr>
      <vt:lpstr>.</vt:lpstr>
      <vt:lpstr>Presentación de PowerPoint</vt:lpstr>
      <vt:lpstr>.</vt:lpstr>
      <vt:lpstr>Presentación de PowerPoint</vt:lpstr>
      <vt:lpstr>.</vt:lpstr>
      <vt:lpstr>Presentación de PowerPoint</vt:lpstr>
      <vt:lpstr>.</vt:lpstr>
      <vt:lpstr>Presentación de PowerPoint</vt:lpstr>
      <vt:lpstr>.</vt:lpstr>
      <vt:lpstr>Presentación de PowerPoint</vt:lpstr>
      <vt:lpstr>.</vt:lpstr>
      <vt:lpstr>Presentación de PowerPoint</vt:lpstr>
      <vt:lpstr>.</vt:lpstr>
      <vt:lpstr>Presentación de PowerPoint</vt:lpstr>
      <vt:lpstr>.</vt:lpstr>
      <vt:lpstr>Presentación de PowerPoint</vt:lpstr>
      <vt:lpstr>.</vt:lpstr>
      <vt:lpstr>Presentación de PowerPoint</vt:lpstr>
      <vt:lpstr>.</vt:lpstr>
      <vt:lpstr>Presentación de PowerPoint</vt:lpstr>
      <vt:lpstr>.</vt:lpstr>
      <vt:lpstr>Presentación de PowerPoint</vt:lpstr>
      <vt:lpstr>.</vt:lpstr>
      <vt:lpstr>Presentación de PowerPoint</vt:lpstr>
      <vt:lpstr>.</vt:lpstr>
      <vt:lpstr>.</vt:lpstr>
      <vt:lpstr>.</vt:lpstr>
      <vt:lpstr>.</vt:lpstr>
      <vt:lpstr>.</vt:lpstr>
      <vt:lpstr>.</vt:lpstr>
      <vt:lpstr>.</vt:lpstr>
      <vt:lpstr>Presentación de PowerPoint</vt:lpstr>
      <vt:lpstr>.</vt:lpstr>
      <vt:lpstr>.</vt:lpstr>
      <vt:lpstr>.</vt:lpstr>
      <vt:lpstr>Presentación de PowerPoint</vt:lpstr>
      <vt:lpstr>Presentación de PowerPoint</vt:lpstr>
      <vt:lpstr>Presentación de PowerPoint</vt:lpstr>
      <vt:lpstr>Presentación de PowerPoint</vt:lpstr>
      <vt:lpstr>.</vt:lpstr>
      <vt:lpstr>.</vt:lpstr>
      <vt:lpstr>.</vt:lpstr>
      <vt:lpstr>.</vt:lpstr>
      <vt:lpstr>Presentación de PowerPoint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</vt:vector>
  </TitlesOfParts>
  <Company>IITREE-LAT-UNLP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Ensayos en equipamiento de estaciones transformadoras</dc:title>
  <dc:creator>Trabajo Final</dc:creator>
  <cp:lastModifiedBy>LENOVO</cp:lastModifiedBy>
  <cp:revision>737</cp:revision>
  <dcterms:created xsi:type="dcterms:W3CDTF">2011-07-07T12:22:58Z</dcterms:created>
  <dcterms:modified xsi:type="dcterms:W3CDTF">2019-07-24T18:09:02Z</dcterms:modified>
</cp:coreProperties>
</file>